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53"/>
  </p:notesMasterIdLst>
  <p:sldIdLst>
    <p:sldId id="341" r:id="rId2"/>
    <p:sldId id="342" r:id="rId3"/>
    <p:sldId id="343" r:id="rId4"/>
    <p:sldId id="344" r:id="rId5"/>
    <p:sldId id="345" r:id="rId6"/>
    <p:sldId id="347" r:id="rId7"/>
    <p:sldId id="348" r:id="rId8"/>
    <p:sldId id="349" r:id="rId9"/>
    <p:sldId id="350" r:id="rId10"/>
    <p:sldId id="363" r:id="rId11"/>
    <p:sldId id="386" r:id="rId12"/>
    <p:sldId id="384" r:id="rId13"/>
    <p:sldId id="385" r:id="rId14"/>
    <p:sldId id="387" r:id="rId15"/>
    <p:sldId id="388" r:id="rId16"/>
    <p:sldId id="389" r:id="rId17"/>
    <p:sldId id="390" r:id="rId18"/>
    <p:sldId id="391" r:id="rId19"/>
    <p:sldId id="392" r:id="rId20"/>
    <p:sldId id="393" r:id="rId21"/>
    <p:sldId id="381" r:id="rId22"/>
    <p:sldId id="394" r:id="rId23"/>
    <p:sldId id="395" r:id="rId24"/>
    <p:sldId id="373" r:id="rId25"/>
    <p:sldId id="396" r:id="rId26"/>
    <p:sldId id="397" r:id="rId27"/>
    <p:sldId id="399" r:id="rId28"/>
    <p:sldId id="398" r:id="rId29"/>
    <p:sldId id="400" r:id="rId30"/>
    <p:sldId id="401" r:id="rId31"/>
    <p:sldId id="402" r:id="rId32"/>
    <p:sldId id="403" r:id="rId33"/>
    <p:sldId id="404" r:id="rId34"/>
    <p:sldId id="405" r:id="rId35"/>
    <p:sldId id="406" r:id="rId36"/>
    <p:sldId id="407" r:id="rId37"/>
    <p:sldId id="374" r:id="rId38"/>
    <p:sldId id="408" r:id="rId39"/>
    <p:sldId id="409" r:id="rId40"/>
    <p:sldId id="410" r:id="rId41"/>
    <p:sldId id="411" r:id="rId42"/>
    <p:sldId id="412" r:id="rId43"/>
    <p:sldId id="329" r:id="rId44"/>
    <p:sldId id="331" r:id="rId45"/>
    <p:sldId id="367" r:id="rId46"/>
    <p:sldId id="368" r:id="rId47"/>
    <p:sldId id="369" r:id="rId48"/>
    <p:sldId id="372" r:id="rId49"/>
    <p:sldId id="383" r:id="rId50"/>
    <p:sldId id="332" r:id="rId51"/>
    <p:sldId id="330" r:id="rId52"/>
  </p:sldIdLst>
  <p:sldSz cx="9144000" cy="5143500" type="screen16x9"/>
  <p:notesSz cx="6858000" cy="9144000"/>
  <p:embeddedFontLst>
    <p:embeddedFont>
      <p:font typeface="Bauhaus 93" panose="04030905020B02020C02" pitchFamily="82" charset="0"/>
      <p:regular r:id="rId54"/>
    </p:embeddedFont>
    <p:embeddedFont>
      <p:font typeface="Nunito" panose="020B0604020202020204" charset="0"/>
      <p:regular r:id="rId55"/>
      <p:bold r:id="rId56"/>
      <p:italic r:id="rId57"/>
      <p:boldItalic r:id="rId58"/>
    </p:embeddedFont>
    <p:embeddedFont>
      <p:font typeface="Calibri" panose="020F0502020204030204" pitchFamily="34" charset="0"/>
      <p:regular r:id="rId59"/>
      <p:bold r:id="rId60"/>
      <p:italic r:id="rId61"/>
      <p:boldItalic r:id="rId62"/>
    </p:embeddedFont>
    <p:embeddedFont>
      <p:font typeface="Cambria Math" panose="02040503050406030204" pitchFamily="18" charset="0"/>
      <p:regular r:id="rId6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9933"/>
    <a:srgbClr val="000000"/>
    <a:srgbClr val="339966"/>
    <a:srgbClr val="006600"/>
    <a:srgbClr val="006400"/>
    <a:srgbClr val="00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658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2.fntdata"/><Relationship Id="rId63" Type="http://schemas.openxmlformats.org/officeDocument/2006/relationships/font" Target="fonts/font10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font" Target="fonts/font5.fntdata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font" Target="fonts/font8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3.fntdata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6.fntdata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.fntdata"/><Relationship Id="rId62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4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7.fntdata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58739116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33690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0128fca97e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0128fca97e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850277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0128fca97e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0128fca97e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759782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0128fca97e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0128fca97e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475715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0128fca97e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0128fca97e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678528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0128fca97e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0128fca97e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678364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0128fca97e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0128fca97e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152564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0128fca97e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0128fca97e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498860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0128fca97e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0128fca97e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972392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0128fca97e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0128fca97e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064366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0128fca97e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0128fca97e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97193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0128fca97e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0128fca97e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20438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0128fca97e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0128fca97e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881757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0128fca97e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0128fca97e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724452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0128fca97e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0128fca97e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831309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0128fca97e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0128fca97e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287112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0128fca97e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0128fca97e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522381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0128fca97e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0128fca97e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529806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0128fca97e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0128fca97e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176691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0128fca97e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0128fca97e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1556489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0128fca97e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0128fca97e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2924333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0128fca97e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0128fca97e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25275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0128fca97e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0128fca97e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056967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0128fca97e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0128fca97e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0325083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0128fca97e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0128fca97e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42230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0128fca97e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0128fca97e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099883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0128fca97e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0128fca97e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035007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0128fca97e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0128fca97e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219648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0128fca97e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0128fca97e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850959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0128fca97e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0128fca97e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735807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0128fca97e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0128fca97e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5507632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0128fca97e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0128fca97e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905444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0128fca97e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0128fca97e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519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0128fca97e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0128fca97e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dirty="0" smtClean="0"/>
              <a:t>, which can be probability scores indicating the likelihood of belonging to a specific tumor class.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686628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0128fca97e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0128fca97e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220555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0128fca97e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0128fca97e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25740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0128fca97e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0128fca97e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 smtClean="0"/>
              <a:t>However, spatial relationship, different intensity distribution features seem to be more essential.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1716684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0128fca97e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0128fca97e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239125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f6c3910412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f6c3910412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614097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0128fca97e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0128fca97e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014810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0128fca97e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0128fca97e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73894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f6c3910412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f6c3910412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055632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0128fca97e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0128fca97e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8947882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0128fca97e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0128fca97e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356400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0128fca97e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0128fca97e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977445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0128fca97e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0128fca97e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Very</a:t>
            </a:r>
            <a:r>
              <a:rPr lang="en-US" baseline="0" dirty="0" smtClean="0"/>
              <a:t> small, unclear shape, </a:t>
            </a:r>
            <a:r>
              <a:rPr lang="en-US" sz="1100" b="0" i="0" u="sng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may be very similar to surrounding healthy brain tissue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769345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0128fca97e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0128fca97e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842135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0128fca97e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0128fca97e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13001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0128fca97e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0128fca97e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36796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0128fca97e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0128fca97e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59343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6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" name="Google Shape;34;p2"/>
          <p:cNvSpPr txBox="1">
            <a:spLocks noGrp="1"/>
          </p:cNvSpPr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endParaRPr/>
          </a:p>
        </p:txBody>
      </p:sp>
      <p:sp>
        <p:nvSpPr>
          <p:cNvPr id="35" name="Google Shape;35;p2"/>
          <p:cNvSpPr txBox="1">
            <a:spLocks noGrp="1"/>
          </p:cNvSpPr>
          <p:nvPr>
            <p:ph type="subTitle" idx="1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2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9" name="Google Shape;119;p11"/>
          <p:cNvSpPr txBox="1">
            <a:spLocks noGrp="1"/>
          </p:cNvSpPr>
          <p:nvPr>
            <p:ph type="title" hasCustomPrompt="1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>
            <a:spLocks noGrp="1"/>
          </p:cNvSpPr>
          <p:nvPr>
            <p:ph type="body" idx="1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1" name="Google Shape;121;p11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3"/>
        </a:solid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" name="Google Shape;39;p3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Google Shape;4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" name="Google Shape;47;p3"/>
          <p:cNvSpPr txBox="1">
            <a:spLocks noGrp="1"/>
          </p:cNvSpPr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3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chemeClr val="dk2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4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54" name="Google Shape;54;p4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solidFill>
          <a:schemeClr val="dk2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5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61" name="Google Shape;61;p5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2" name="Google Shape;62;p5"/>
          <p:cNvSpPr txBox="1">
            <a:spLocks noGrp="1"/>
          </p:cNvSpPr>
          <p:nvPr>
            <p:ph type="body" idx="2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3" name="Google Shape;63;p5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solidFill>
          <a:schemeClr val="dk2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6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69" name="Google Shape;69;p6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accent3"/>
        </a:solid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7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75" name="Google Shape;75;p7"/>
          <p:cNvSpPr txBox="1">
            <a:spLocks noGrp="1"/>
          </p:cNvSpPr>
          <p:nvPr>
            <p:ph type="body" idx="1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76" name="Google Shape;76;p7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1"/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3" name="Google Shape;93;p8"/>
          <p:cNvSpPr txBox="1">
            <a:spLocks noGrp="1"/>
          </p:cNvSpPr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94" name="Google Shape;94;p8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dk2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9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00" name="Google Shape;100;p9"/>
          <p:cNvSpPr txBox="1">
            <a:spLocks noGrp="1"/>
          </p:cNvSpPr>
          <p:nvPr>
            <p:ph type="subTitle" idx="1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1" name="Google Shape;101;p9"/>
          <p:cNvSpPr txBox="1">
            <a:spLocks noGrp="1"/>
          </p:cNvSpPr>
          <p:nvPr>
            <p:ph type="body" idx="2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02" name="Google Shape;102;p9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solidFill>
          <a:schemeClr val="accent1"/>
        </a:solid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10"/>
          <p:cNvSpPr txBox="1">
            <a:spLocks noGrp="1"/>
          </p:cNvSpPr>
          <p:nvPr>
            <p:ph type="body" idx="1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8" name="Google Shape;108;p10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hift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3.png"/><Relationship Id="rId4" Type="http://schemas.openxmlformats.org/officeDocument/2006/relationships/image" Target="../media/image3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6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3"/>
          <p:cNvSpPr txBox="1">
            <a:spLocks noGrp="1"/>
          </p:cNvSpPr>
          <p:nvPr>
            <p:ph type="ctrTitle"/>
          </p:nvPr>
        </p:nvSpPr>
        <p:spPr>
          <a:xfrm>
            <a:off x="1625900" y="943069"/>
            <a:ext cx="5892201" cy="144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4800" b="1" dirty="0" smtClean="0">
                <a:solidFill>
                  <a:schemeClr val="bg2"/>
                </a:solidFill>
                <a:latin typeface="+mj-lt"/>
              </a:rPr>
              <a:t>Brain Tumor MRI Classification and Localization  </a:t>
            </a:r>
            <a:endParaRPr sz="4800" b="1" dirty="0">
              <a:solidFill>
                <a:schemeClr val="bg2"/>
              </a:solidFill>
              <a:latin typeface="+mj-lt"/>
            </a:endParaRPr>
          </a:p>
        </p:txBody>
      </p:sp>
      <p:sp>
        <p:nvSpPr>
          <p:cNvPr id="129" name="Google Shape;129;p13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 dirty="0"/>
          </a:p>
        </p:txBody>
      </p:sp>
      <p:sp>
        <p:nvSpPr>
          <p:cNvPr id="2" name="TextBox 1"/>
          <p:cNvSpPr txBox="1"/>
          <p:nvPr/>
        </p:nvSpPr>
        <p:spPr>
          <a:xfrm>
            <a:off x="1617518" y="3165764"/>
            <a:ext cx="590896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 smtClean="0"/>
              <a:t>University of Information Technology (UIT) – VNU HCMC</a:t>
            </a:r>
          </a:p>
          <a:p>
            <a:pPr algn="ctr"/>
            <a:r>
              <a:rPr lang="en-US" b="1" i="1" dirty="0" smtClean="0"/>
              <a:t>AI – CS106</a:t>
            </a:r>
          </a:p>
          <a:p>
            <a:pPr algn="ctr"/>
            <a:r>
              <a:rPr lang="en-US" b="1" i="1" dirty="0" err="1" smtClean="0"/>
              <a:t>Quan</a:t>
            </a:r>
            <a:r>
              <a:rPr lang="en-US" b="1" i="1" dirty="0" smtClean="0"/>
              <a:t> Hoang Ngoc </a:t>
            </a:r>
            <a:r>
              <a:rPr lang="en-US" b="1" i="1" dirty="0"/>
              <a:t>-</a:t>
            </a:r>
            <a:r>
              <a:rPr lang="en-US" b="1" i="1" dirty="0" smtClean="0"/>
              <a:t> 22521178</a:t>
            </a:r>
          </a:p>
          <a:p>
            <a:pPr algn="ctr"/>
            <a:r>
              <a:rPr lang="en-US" b="1" i="1" dirty="0" smtClean="0"/>
              <a:t>Cam-</a:t>
            </a:r>
            <a:r>
              <a:rPr lang="en-US" b="1" i="1" dirty="0" err="1" smtClean="0"/>
              <a:t>Giang</a:t>
            </a:r>
            <a:r>
              <a:rPr lang="en-US" b="1" i="1" dirty="0" smtClean="0"/>
              <a:t> Tran-</a:t>
            </a:r>
            <a:r>
              <a:rPr lang="en-US" b="1" i="1" dirty="0" err="1" smtClean="0"/>
              <a:t>Thi</a:t>
            </a:r>
            <a:r>
              <a:rPr lang="en-US" b="1" i="1" dirty="0" smtClean="0"/>
              <a:t> - 22520361</a:t>
            </a:r>
          </a:p>
          <a:p>
            <a:pPr algn="ctr"/>
            <a:r>
              <a:rPr lang="en-US" b="1" i="1" dirty="0" smtClean="0"/>
              <a:t>Professor: PhD. Hoang Luong Ngoc </a:t>
            </a:r>
          </a:p>
          <a:p>
            <a:pPr algn="ctr"/>
            <a:r>
              <a:rPr lang="en-US" b="1" i="1" dirty="0"/>
              <a:t>6</a:t>
            </a:r>
            <a:r>
              <a:rPr lang="en-US" b="1" i="1" dirty="0" smtClean="0"/>
              <a:t>/2024</a:t>
            </a:r>
            <a:endParaRPr lang="en-US" b="1" i="1" dirty="0"/>
          </a:p>
        </p:txBody>
      </p:sp>
    </p:spTree>
    <p:extLst>
      <p:ext uri="{BB962C8B-B14F-4D97-AF65-F5344CB8AC3E}">
        <p14:creationId xmlns:p14="http://schemas.microsoft.com/office/powerpoint/2010/main" val="2427135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/>
          <p:nvPr/>
        </p:nvSpPr>
        <p:spPr>
          <a:xfrm>
            <a:off x="145578" y="168140"/>
            <a:ext cx="3795901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0" lvl="0" algn="l" rtl="0">
              <a:spcBef>
                <a:spcPts val="0"/>
              </a:spcBef>
              <a:spcAft>
                <a:spcPts val="0"/>
              </a:spcAft>
              <a:buSzPts val="1600"/>
            </a:pPr>
            <a:r>
              <a:rPr lang="en" sz="2800" b="1" dirty="0" smtClean="0">
                <a:latin typeface="Calibri"/>
                <a:ea typeface="Calibri"/>
                <a:cs typeface="Calibri"/>
                <a:sym typeface="Calibri"/>
              </a:rPr>
              <a:t>Classification</a:t>
            </a:r>
            <a:endParaRPr sz="28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1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2718955" y="731494"/>
            <a:ext cx="3706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</a:rPr>
              <a:t>How to define a MDP  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75140" y="1333895"/>
            <a:ext cx="71937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Action</a:t>
            </a:r>
            <a:r>
              <a:rPr lang="en-US" sz="1600" dirty="0"/>
              <a:t>: An agent's action is a </a:t>
            </a:r>
            <a:r>
              <a:rPr lang="en-US" sz="1600" b="1" dirty="0" smtClean="0"/>
              <a:t>label prediction</a:t>
            </a:r>
            <a:r>
              <a:rPr lang="en-US" sz="1600" dirty="0" smtClean="0"/>
              <a:t> </a:t>
            </a:r>
            <a:r>
              <a:rPr lang="en-US" sz="1600" dirty="0"/>
              <a:t>for the </a:t>
            </a:r>
            <a:r>
              <a:rPr lang="en-US" sz="1600" dirty="0" smtClean="0"/>
              <a:t>image which is a </a:t>
            </a:r>
            <a:r>
              <a:rPr lang="en-US" sz="1600" b="1" dirty="0" smtClean="0"/>
              <a:t>state</a:t>
            </a:r>
            <a:r>
              <a:rPr lang="en-US" sz="1600" dirty="0" smtClean="0"/>
              <a:t> of the environment, </a:t>
            </a:r>
            <a:r>
              <a:rPr lang="en-US" sz="1600" dirty="0"/>
              <a:t>where 0 corresponds to no, and 1 corresponds to </a:t>
            </a:r>
            <a:r>
              <a:rPr lang="en-US" sz="1600" dirty="0" smtClean="0"/>
              <a:t>yes. </a:t>
            </a:r>
            <a:endParaRPr lang="en-US" sz="1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8" t="5577" r="4241" b="5406"/>
          <a:stretch/>
        </p:blipFill>
        <p:spPr>
          <a:xfrm>
            <a:off x="2261924" y="1918670"/>
            <a:ext cx="4163122" cy="287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88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/>
          <p:nvPr/>
        </p:nvSpPr>
        <p:spPr>
          <a:xfrm>
            <a:off x="138144" y="248874"/>
            <a:ext cx="3795901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0" lvl="0" algn="l" rtl="0">
              <a:spcBef>
                <a:spcPts val="0"/>
              </a:spcBef>
              <a:spcAft>
                <a:spcPts val="0"/>
              </a:spcAft>
              <a:buSzPts val="1600"/>
            </a:pPr>
            <a:r>
              <a:rPr lang="en" sz="2800" b="1" dirty="0" smtClean="0">
                <a:latin typeface="Calibri"/>
                <a:ea typeface="Calibri"/>
                <a:cs typeface="Calibri"/>
                <a:sym typeface="Calibri"/>
              </a:rPr>
              <a:t>Classification</a:t>
            </a:r>
            <a:endParaRPr sz="28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1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2697911" y="556636"/>
            <a:ext cx="37481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</a:rPr>
              <a:t>The algorithm: Momentum DQN   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73273" y="2017378"/>
            <a:ext cx="499490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b="1" dirty="0" err="1" smtClean="0"/>
              <a:t>Polyak</a:t>
            </a:r>
            <a:r>
              <a:rPr lang="en-US" sz="1600" b="1" dirty="0" smtClean="0"/>
              <a:t> </a:t>
            </a:r>
            <a:r>
              <a:rPr lang="en-US" sz="1600" b="1" dirty="0" smtClean="0"/>
              <a:t>Averaging (</a:t>
            </a:r>
            <a:r>
              <a:rPr lang="en-US" sz="1600" b="1" dirty="0"/>
              <a:t>Exponential Moving </a:t>
            </a:r>
            <a:r>
              <a:rPr lang="en-US" sz="1600" b="1" dirty="0" smtClean="0"/>
              <a:t>Average)</a:t>
            </a:r>
            <a:r>
              <a:rPr lang="en-US" sz="1600" dirty="0" smtClean="0"/>
              <a:t>: </a:t>
            </a:r>
            <a:r>
              <a:rPr lang="en-US" sz="1600" dirty="0"/>
              <a:t>is a technique used to optimize parameters in certain </a:t>
            </a:r>
            <a:r>
              <a:rPr lang="en-US" sz="1600" dirty="0" smtClean="0"/>
              <a:t>mathematical algorithms. The </a:t>
            </a:r>
            <a:r>
              <a:rPr lang="en-US" sz="1600" dirty="0"/>
              <a:t>idea is to take the average of recent parameter values and set the final parameter to that average. The purpose is to help algorithms converge to a better final solution.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40"/>
          <a:stretch/>
        </p:blipFill>
        <p:spPr>
          <a:xfrm>
            <a:off x="5763740" y="1695395"/>
            <a:ext cx="2428688" cy="2494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524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978968" y="2920240"/>
            <a:ext cx="6960699" cy="1071898"/>
          </a:xfrm>
          <a:prstGeom prst="rect">
            <a:avLst/>
          </a:prstGeom>
          <a:solidFill>
            <a:schemeClr val="tx1"/>
          </a:solidFill>
          <a:ln w="28575">
            <a:solidFill>
              <a:srgbClr val="00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endParaRPr lang="en-US" sz="1600" dirty="0">
              <a:solidFill>
                <a:srgbClr val="000000"/>
              </a:solidFill>
              <a:cs typeface="Arial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978969" y="1736123"/>
            <a:ext cx="6960699" cy="1185497"/>
          </a:xfrm>
          <a:prstGeom prst="rect">
            <a:avLst/>
          </a:prstGeom>
          <a:solidFill>
            <a:schemeClr val="tx1"/>
          </a:solidFill>
          <a:ln w="28575">
            <a:solidFill>
              <a:srgbClr val="00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endParaRPr lang="en-US" sz="1600" dirty="0">
              <a:solidFill>
                <a:srgbClr val="000000"/>
              </a:solidFill>
              <a:cs typeface="Arial"/>
            </a:endParaRPr>
          </a:p>
        </p:txBody>
      </p:sp>
      <p:sp>
        <p:nvSpPr>
          <p:cNvPr id="134" name="Google Shape;134;p14"/>
          <p:cNvSpPr txBox="1"/>
          <p:nvPr/>
        </p:nvSpPr>
        <p:spPr>
          <a:xfrm>
            <a:off x="138143" y="168140"/>
            <a:ext cx="3795901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0" lvl="0" algn="l" rtl="0">
              <a:spcBef>
                <a:spcPts val="0"/>
              </a:spcBef>
              <a:spcAft>
                <a:spcPts val="0"/>
              </a:spcAft>
              <a:buSzPts val="1600"/>
            </a:pPr>
            <a:r>
              <a:rPr lang="en" sz="2800" b="1" dirty="0" smtClean="0">
                <a:latin typeface="Calibri"/>
                <a:ea typeface="Calibri"/>
                <a:cs typeface="Calibri"/>
                <a:sym typeface="Calibri"/>
              </a:rPr>
              <a:t>Classification</a:t>
            </a:r>
            <a:endParaRPr sz="28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1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2306520" y="556636"/>
            <a:ext cx="45309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</a:rPr>
              <a:t>The algorithm: off-policy greedy strategy </a:t>
            </a:r>
            <a:endParaRPr lang="en-US" sz="2400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1372980" y="1953889"/>
                <a:ext cx="5838141" cy="61786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18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0" i="0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𝑚𝑎𝑥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𝜖</m:t>
                                  </m:r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</m:t>
                                  </m:r>
                                </m:sub>
                              </m:s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  <m:t>𝑄</m:t>
                                      </m:r>
                                    </m:e>
                                    <m:sub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     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𝑤𝑖𝑡h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𝑝𝑟𝑜𝑏𝑎𝑏𝑖𝑙𝑖𝑡𝑦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𝜖</m:t>
                              </m:r>
                            </m:e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𝑟𝑎𝑛𝑑𝑜𝑚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𝑎𝑐𝑡𝑖𝑜𝑛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      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𝑤𝑖𝑡h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𝑝𝑟𝑜𝑏𝑎𝑏𝑖𝑙𝑖𝑡𝑦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 1 − 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𝜖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2980" y="1953889"/>
                <a:ext cx="5838141" cy="61786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654098" y="3412130"/>
                <a:ext cx="38770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=1.0 →0.01,   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_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𝑑𝑒𝑐𝑎𝑦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=0.995 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4098" y="3412130"/>
                <a:ext cx="3877023" cy="276999"/>
              </a:xfrm>
              <a:prstGeom prst="rect">
                <a:avLst/>
              </a:prstGeom>
              <a:blipFill>
                <a:blip r:embed="rId4"/>
                <a:stretch>
                  <a:fillRect l="-314" t="-2222" b="-3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88552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>
          <a:xfrm>
            <a:off x="978969" y="1018301"/>
            <a:ext cx="7411765" cy="3635475"/>
          </a:xfrm>
          <a:prstGeom prst="rect">
            <a:avLst/>
          </a:prstGeom>
          <a:solidFill>
            <a:schemeClr val="tx1"/>
          </a:solidFill>
          <a:ln w="28575">
            <a:solidFill>
              <a:srgbClr val="00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endParaRPr lang="en-US" sz="1600" dirty="0">
              <a:solidFill>
                <a:srgbClr val="000000"/>
              </a:solidFill>
              <a:cs typeface="Arial"/>
            </a:endParaRPr>
          </a:p>
        </p:txBody>
      </p:sp>
      <p:sp>
        <p:nvSpPr>
          <p:cNvPr id="134" name="Google Shape;134;p14"/>
          <p:cNvSpPr txBox="1"/>
          <p:nvPr/>
        </p:nvSpPr>
        <p:spPr>
          <a:xfrm>
            <a:off x="138143" y="221066"/>
            <a:ext cx="3795901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0" lvl="0" algn="l" rtl="0">
              <a:spcBef>
                <a:spcPts val="0"/>
              </a:spcBef>
              <a:spcAft>
                <a:spcPts val="0"/>
              </a:spcAft>
              <a:buSzPts val="1600"/>
            </a:pPr>
            <a:r>
              <a:rPr lang="en" sz="2800" b="1" dirty="0" smtClean="0">
                <a:latin typeface="Calibri"/>
                <a:ea typeface="Calibri"/>
                <a:cs typeface="Calibri"/>
                <a:sym typeface="Calibri"/>
              </a:rPr>
              <a:t>Classification</a:t>
            </a:r>
            <a:endParaRPr sz="24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1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2306520" y="556636"/>
            <a:ext cx="45309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</a:rPr>
              <a:t>The algorithm: Q computation    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36401" y="1087422"/>
            <a:ext cx="46897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Q definition </a:t>
            </a:r>
            <a:endParaRPr lang="en-US" sz="16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1066225" y="2543787"/>
            <a:ext cx="39139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Target computation: 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136401" y="3603391"/>
            <a:ext cx="39139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Prediction computation: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4215428" y="4020339"/>
                <a:ext cx="3053234" cy="38350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160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 ∞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𝐷𝑄𝑁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sup>
                              </m:sSubSup>
                            </m:e>
                          </m:d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 </m:t>
                          </m:r>
                          <m:func>
                            <m:func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6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lim</m:t>
                                  </m:r>
                                </m:e>
                                <m:lim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→ ∞</m:t>
                                  </m:r>
                                </m:lim>
                              </m:limLow>
                            </m:fName>
                            <m:e>
                              <m:d>
                                <m:d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𝑄</m:t>
                                      </m:r>
                                    </m:e>
                                    <m:sub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𝑡𝑎𝑟𝑔𝑒𝑡</m:t>
                                      </m:r>
                                    </m:sub>
                                    <m:sup>
                                      <m:d>
                                        <m:dPr>
                                          <m:ctrlP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</m:d>
                                    </m:sup>
                                  </m:sSubSup>
                                </m:e>
                              </m:d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 </m:t>
                              </m:r>
                              <m:sSup>
                                <m:sSup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p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func>
                        </m:e>
                      </m:func>
                    </m:oMath>
                  </m:oMathPara>
                </a14:m>
                <a:endParaRPr lang="en-US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5428" y="4020339"/>
                <a:ext cx="3053234" cy="383503"/>
              </a:xfrm>
              <a:prstGeom prst="rect">
                <a:avLst/>
              </a:prstGeom>
              <a:blipFill>
                <a:blip r:embed="rId3"/>
                <a:stretch>
                  <a:fillRect l="-1600" r="-4600" b="-129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2036093" y="4071324"/>
                <a:ext cx="1618713" cy="33534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𝐷𝑄𝑁</m:t>
                        </m:r>
                      </m:sub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𝐷𝑄𝑁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dirty="0" smtClean="0"/>
                  <a:t>,</a:t>
                </a:r>
                <a:endParaRPr lang="en-US" sz="16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6093" y="4071324"/>
                <a:ext cx="1618713" cy="335348"/>
              </a:xfrm>
              <a:prstGeom prst="rect">
                <a:avLst/>
              </a:prstGeom>
              <a:blipFill>
                <a:blip r:embed="rId4"/>
                <a:stretch>
                  <a:fillRect l="-5263" t="-5455" r="-6767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2464090" y="2974728"/>
                <a:ext cx="3019353" cy="42793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𝑡𝑎𝑟𝑔𝑒𝑡</m:t>
                        </m:r>
                      </m:sub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US" sz="16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𝑚𝑎𝑥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endParaRPr lang="en-US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4090" y="2974728"/>
                <a:ext cx="3019353" cy="427938"/>
              </a:xfrm>
              <a:prstGeom prst="rect">
                <a:avLst/>
              </a:prstGeom>
              <a:blipFill>
                <a:blip r:embed="rId5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2464090" y="1368557"/>
                <a:ext cx="2939907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US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</m:sSup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Ε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begChr m:val="{"/>
                          <m:endChr m:val="}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</m:oMath>
                  </m:oMathPara>
                </a14:m>
                <a:endParaRPr lang="en-US" sz="1600" b="0" dirty="0" smtClean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4090" y="1368557"/>
                <a:ext cx="2939907" cy="246221"/>
              </a:xfrm>
              <a:prstGeom prst="rect">
                <a:avLst/>
              </a:prstGeom>
              <a:blipFill>
                <a:blip r:embed="rId6"/>
                <a:stretch>
                  <a:fillRect l="-1452" b="-3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3145910" y="1683436"/>
                <a:ext cx="3018839" cy="76392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p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nary>
                        </m:e>
                      </m:d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5910" y="1683436"/>
                <a:ext cx="3018839" cy="76392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Connector 19"/>
          <p:cNvCxnSpPr/>
          <p:nvPr/>
        </p:nvCxnSpPr>
        <p:spPr>
          <a:xfrm>
            <a:off x="978969" y="2475108"/>
            <a:ext cx="7411765" cy="0"/>
          </a:xfrm>
          <a:prstGeom prst="line">
            <a:avLst/>
          </a:prstGeom>
          <a:ln w="19050">
            <a:solidFill>
              <a:srgbClr val="000000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978969" y="3512171"/>
            <a:ext cx="7411765" cy="0"/>
          </a:xfrm>
          <a:prstGeom prst="line">
            <a:avLst/>
          </a:prstGeom>
          <a:ln w="19050">
            <a:solidFill>
              <a:srgbClr val="000000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2583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/>
          <p:nvPr/>
        </p:nvSpPr>
        <p:spPr>
          <a:xfrm>
            <a:off x="78670" y="201659"/>
            <a:ext cx="3795901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0" lvl="0" algn="l" rtl="0">
              <a:spcBef>
                <a:spcPts val="0"/>
              </a:spcBef>
              <a:spcAft>
                <a:spcPts val="0"/>
              </a:spcAft>
              <a:buSzPts val="1600"/>
            </a:pPr>
            <a:r>
              <a:rPr lang="en" sz="2800" b="1" dirty="0" smtClean="0">
                <a:latin typeface="Calibri"/>
                <a:ea typeface="Calibri"/>
                <a:cs typeface="Calibri"/>
                <a:sym typeface="Calibri"/>
              </a:rPr>
              <a:t>Classification</a:t>
            </a:r>
            <a:endParaRPr sz="28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1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2306520" y="556636"/>
            <a:ext cx="45309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</a:rPr>
              <a:t>Deep Q Network Architecture    </a:t>
            </a:r>
            <a:endParaRPr lang="en-US" sz="2400" b="1" dirty="0">
              <a:solidFill>
                <a:srgbClr val="FF000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4" t="4225" r="3020" b="5092"/>
          <a:stretch/>
        </p:blipFill>
        <p:spPr>
          <a:xfrm>
            <a:off x="1222917" y="1018301"/>
            <a:ext cx="6698166" cy="3787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577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/>
          <p:nvPr/>
        </p:nvSpPr>
        <p:spPr>
          <a:xfrm>
            <a:off x="145578" y="171945"/>
            <a:ext cx="3795901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0" lvl="0" algn="l" rtl="0">
              <a:spcBef>
                <a:spcPts val="0"/>
              </a:spcBef>
              <a:spcAft>
                <a:spcPts val="0"/>
              </a:spcAft>
              <a:buSzPts val="1600"/>
            </a:pPr>
            <a:r>
              <a:rPr lang="en" sz="2800" b="1" dirty="0" smtClean="0">
                <a:latin typeface="Calibri"/>
                <a:ea typeface="Calibri"/>
                <a:cs typeface="Calibri"/>
                <a:sym typeface="Calibri"/>
              </a:rPr>
              <a:t>Classification</a:t>
            </a:r>
            <a:endParaRPr sz="24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1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2306520" y="556636"/>
            <a:ext cx="45309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</a:rPr>
              <a:t>Network Update    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32163" y="1741618"/>
            <a:ext cx="70796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After each </a:t>
            </a:r>
            <a:r>
              <a:rPr lang="en-US" sz="1600" b="1" i="1" dirty="0" smtClean="0"/>
              <a:t>K</a:t>
            </a:r>
            <a:r>
              <a:rPr lang="en-US" sz="1600" dirty="0" smtClean="0"/>
              <a:t> </a:t>
            </a:r>
            <a:r>
              <a:rPr lang="en-US" sz="1600" dirty="0" smtClean="0"/>
              <a:t>steps, both </a:t>
            </a:r>
            <a:r>
              <a:rPr lang="en-US" sz="1600" b="1" dirty="0" smtClean="0"/>
              <a:t>local and target network</a:t>
            </a:r>
            <a:r>
              <a:rPr lang="en-US" sz="1600" dirty="0" smtClean="0"/>
              <a:t> will be updated. The local network will be learned from experiences</a:t>
            </a:r>
            <a:r>
              <a:rPr lang="en-US" sz="1600" dirty="0"/>
              <a:t> </a:t>
            </a:r>
            <a:r>
              <a:rPr lang="en-US" sz="1600" dirty="0" smtClean="0"/>
              <a:t>and the target network parameters will be updated </a:t>
            </a:r>
            <a:r>
              <a:rPr lang="en-US" sz="1600" dirty="0"/>
              <a:t>with </a:t>
            </a:r>
            <a:r>
              <a:rPr lang="en-US" sz="1600" b="1" dirty="0" err="1">
                <a:solidFill>
                  <a:srgbClr val="FF0000"/>
                </a:solidFill>
              </a:rPr>
              <a:t>polyak</a:t>
            </a:r>
            <a:r>
              <a:rPr lang="en-US" sz="1600" b="1" dirty="0">
                <a:solidFill>
                  <a:srgbClr val="FF0000"/>
                </a:solidFill>
              </a:rPr>
              <a:t> </a:t>
            </a:r>
            <a:r>
              <a:rPr lang="en-US" sz="1600" b="1" dirty="0" smtClean="0">
                <a:solidFill>
                  <a:srgbClr val="FF0000"/>
                </a:solidFill>
              </a:rPr>
              <a:t>averaging</a:t>
            </a:r>
            <a:r>
              <a:rPr lang="en-US" sz="1600" dirty="0" smtClean="0"/>
              <a:t>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2268517" y="2996363"/>
                <a:ext cx="4606967" cy="332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𝑡𝑎𝑟𝑔𝑒𝑡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l-G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×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𝑙𝑜𝑐𝑎𝑙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×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𝑡𝑎𝑟𝑔𝑒𝑡</m:t>
                          </m:r>
                        </m:sub>
                      </m:sSub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8517" y="2996363"/>
                <a:ext cx="4606967" cy="332720"/>
              </a:xfrm>
              <a:prstGeom prst="rect">
                <a:avLst/>
              </a:prstGeom>
              <a:blipFill>
                <a:blip r:embed="rId3"/>
                <a:stretch>
                  <a:fillRect l="-794" r="-265" b="-259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23831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/>
          <p:nvPr/>
        </p:nvSpPr>
        <p:spPr>
          <a:xfrm>
            <a:off x="138143" y="172157"/>
            <a:ext cx="3795901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0" lvl="0" algn="l" rtl="0">
              <a:spcBef>
                <a:spcPts val="0"/>
              </a:spcBef>
              <a:spcAft>
                <a:spcPts val="0"/>
              </a:spcAft>
              <a:buSzPts val="1600"/>
            </a:pPr>
            <a:r>
              <a:rPr lang="en" sz="2800" b="1" dirty="0" smtClean="0">
                <a:latin typeface="Calibri"/>
                <a:ea typeface="Calibri"/>
                <a:cs typeface="Calibri"/>
                <a:sym typeface="Calibri"/>
              </a:rPr>
              <a:t>Localization</a:t>
            </a:r>
            <a:endParaRPr sz="24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1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2306520" y="556636"/>
            <a:ext cx="45309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</a:rPr>
              <a:t>Traditional Approach    </a:t>
            </a:r>
            <a:endParaRPr lang="en-US" sz="2400" b="1" dirty="0">
              <a:solidFill>
                <a:srgbClr val="FF000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7348" y="1633443"/>
            <a:ext cx="5169540" cy="187661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97" t="4274" r="4561" b="4451"/>
          <a:stretch/>
        </p:blipFill>
        <p:spPr>
          <a:xfrm>
            <a:off x="364837" y="1193997"/>
            <a:ext cx="3342511" cy="3225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431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/>
          <p:nvPr/>
        </p:nvSpPr>
        <p:spPr>
          <a:xfrm>
            <a:off x="86105" y="154581"/>
            <a:ext cx="3795901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0" lvl="0" algn="l" rtl="0">
              <a:spcBef>
                <a:spcPts val="0"/>
              </a:spcBef>
              <a:spcAft>
                <a:spcPts val="0"/>
              </a:spcAft>
              <a:buSzPts val="1600"/>
            </a:pPr>
            <a:r>
              <a:rPr lang="en" sz="2800" b="1" dirty="0" smtClean="0">
                <a:latin typeface="Calibri"/>
                <a:ea typeface="Calibri"/>
                <a:cs typeface="Calibri"/>
                <a:sym typeface="Calibri"/>
              </a:rPr>
              <a:t>Localization</a:t>
            </a:r>
            <a:endParaRPr sz="24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1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1696920" y="556636"/>
            <a:ext cx="57501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</a:rPr>
              <a:t>Traditional Limitation: DAG Environment    </a:t>
            </a:r>
            <a:endParaRPr lang="en-US" sz="2400" b="1" dirty="0">
              <a:solidFill>
                <a:srgbClr val="FF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2" t="4504" r="1851" b="4056"/>
          <a:stretch/>
        </p:blipFill>
        <p:spPr>
          <a:xfrm>
            <a:off x="1996069" y="1321504"/>
            <a:ext cx="5151863" cy="3418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953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/>
          <p:nvPr/>
        </p:nvSpPr>
        <p:spPr>
          <a:xfrm>
            <a:off x="123276" y="171945"/>
            <a:ext cx="3795901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0" lvl="0" algn="l" rtl="0">
              <a:spcBef>
                <a:spcPts val="0"/>
              </a:spcBef>
              <a:spcAft>
                <a:spcPts val="0"/>
              </a:spcAft>
              <a:buSzPts val="1600"/>
            </a:pPr>
            <a:r>
              <a:rPr lang="en" sz="2800" b="1" dirty="0" smtClean="0">
                <a:latin typeface="Calibri"/>
                <a:ea typeface="Calibri"/>
                <a:cs typeface="Calibri"/>
                <a:sym typeface="Calibri"/>
              </a:rPr>
              <a:t>Localization</a:t>
            </a:r>
            <a:endParaRPr sz="24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1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1696920" y="556636"/>
            <a:ext cx="57501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</a:rPr>
              <a:t>Finding: Complete Graph    </a:t>
            </a:r>
            <a:endParaRPr lang="en-US" sz="2400" b="1" dirty="0">
              <a:solidFill>
                <a:srgbClr val="FF000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2" t="4562" r="6605" b="5563"/>
          <a:stretch/>
        </p:blipFill>
        <p:spPr>
          <a:xfrm>
            <a:off x="3137210" y="1172159"/>
            <a:ext cx="2869580" cy="3584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599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/>
          <p:nvPr/>
        </p:nvSpPr>
        <p:spPr>
          <a:xfrm>
            <a:off x="138143" y="185410"/>
            <a:ext cx="3795901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0" lvl="0" algn="l" rtl="0">
              <a:spcBef>
                <a:spcPts val="0"/>
              </a:spcBef>
              <a:spcAft>
                <a:spcPts val="0"/>
              </a:spcAft>
              <a:buSzPts val="1600"/>
            </a:pPr>
            <a:r>
              <a:rPr lang="en" sz="2800" b="1" dirty="0" smtClean="0">
                <a:latin typeface="Calibri"/>
                <a:ea typeface="Calibri"/>
                <a:cs typeface="Calibri"/>
                <a:sym typeface="Calibri"/>
              </a:rPr>
              <a:t>Localization</a:t>
            </a:r>
            <a:endParaRPr sz="28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1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1696920" y="556636"/>
            <a:ext cx="57501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2400" b="1" dirty="0" smtClean="0">
                <a:solidFill>
                  <a:srgbClr val="FF0000"/>
                </a:solidFill>
              </a:rPr>
              <a:t>Finding: </a:t>
            </a:r>
            <a:r>
              <a:rPr lang="en" sz="24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The </a:t>
            </a:r>
            <a:r>
              <a:rPr lang="en" sz="2400" b="1" dirty="0" smtClean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breakthrough</a:t>
            </a:r>
            <a:r>
              <a:rPr lang="en-US" sz="2400" b="1" dirty="0" smtClean="0">
                <a:solidFill>
                  <a:srgbClr val="FF0000"/>
                </a:solidFill>
              </a:rPr>
              <a:t>    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0679" y="1028107"/>
            <a:ext cx="81510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Idea</a:t>
            </a:r>
            <a:r>
              <a:rPr lang="en-US" sz="1600" dirty="0" smtClean="0"/>
              <a:t>: Predicting </a:t>
            </a:r>
            <a:r>
              <a:rPr lang="en-US" sz="1600" dirty="0"/>
              <a:t>the location of the tumor center instead of moving the bounding box to the </a:t>
            </a:r>
            <a:r>
              <a:rPr lang="en-US" sz="1600" dirty="0" smtClean="0"/>
              <a:t>tumor</a:t>
            </a:r>
            <a:endParaRPr lang="en-US" sz="1600" dirty="0"/>
          </a:p>
        </p:txBody>
      </p:sp>
      <p:sp>
        <p:nvSpPr>
          <p:cNvPr id="6" name="TextBox 5"/>
          <p:cNvSpPr txBox="1"/>
          <p:nvPr/>
        </p:nvSpPr>
        <p:spPr>
          <a:xfrm>
            <a:off x="680679" y="1573987"/>
            <a:ext cx="77100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Infinite action space</a:t>
            </a:r>
            <a:r>
              <a:rPr lang="en-US" sz="1600" dirty="0" smtClean="0"/>
              <a:t>: each action = a pixel of image (state) </a:t>
            </a:r>
            <a:endParaRPr lang="en-US" sz="16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74" t="6112" r="4909" b="5813"/>
          <a:stretch/>
        </p:blipFill>
        <p:spPr>
          <a:xfrm>
            <a:off x="840058" y="2032490"/>
            <a:ext cx="2661425" cy="264514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l="2365" t="39359" r="7188" b="26699"/>
          <a:stretch/>
        </p:blipFill>
        <p:spPr>
          <a:xfrm>
            <a:off x="3501481" y="3813427"/>
            <a:ext cx="3973411" cy="77315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687337" y="2206760"/>
            <a:ext cx="34860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From </a:t>
            </a:r>
            <a:r>
              <a:rPr lang="en-US" sz="1600" b="1" dirty="0" smtClean="0"/>
              <a:t>Localization</a:t>
            </a:r>
            <a:r>
              <a:rPr lang="en-US" sz="1600" dirty="0" smtClean="0"/>
              <a:t> </a:t>
            </a:r>
            <a:r>
              <a:rPr lang="en-US" sz="1600" dirty="0" smtClean="0">
                <a:sym typeface="Wingdings" panose="05000000000000000000" pitchFamily="2" charset="2"/>
              </a:rPr>
              <a:t>to </a:t>
            </a:r>
            <a:r>
              <a:rPr lang="en-US" sz="1600" b="1" dirty="0" smtClean="0">
                <a:sym typeface="Wingdings" panose="05000000000000000000" pitchFamily="2" charset="2"/>
              </a:rPr>
              <a:t>Regression</a:t>
            </a:r>
            <a:r>
              <a:rPr lang="en-US" sz="1600" dirty="0" smtClean="0">
                <a:sym typeface="Wingdings" panose="05000000000000000000" pitchFamily="2" charset="2"/>
              </a:rPr>
              <a:t> </a:t>
            </a:r>
            <a:endParaRPr lang="en-US" sz="1600" dirty="0"/>
          </a:p>
        </p:txBody>
      </p:sp>
      <p:sp>
        <p:nvSpPr>
          <p:cNvPr id="10" name="TextBox 9"/>
          <p:cNvSpPr txBox="1"/>
          <p:nvPr/>
        </p:nvSpPr>
        <p:spPr>
          <a:xfrm>
            <a:off x="1003609" y="4586579"/>
            <a:ext cx="23343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State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71545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/>
          </a:p>
        </p:txBody>
      </p:sp>
      <p:grpSp>
        <p:nvGrpSpPr>
          <p:cNvPr id="17" name="Group 16"/>
          <p:cNvGrpSpPr/>
          <p:nvPr/>
        </p:nvGrpSpPr>
        <p:grpSpPr>
          <a:xfrm>
            <a:off x="187895" y="1121929"/>
            <a:ext cx="2847743" cy="2899642"/>
            <a:chOff x="606995" y="1121192"/>
            <a:chExt cx="2847743" cy="2899642"/>
          </a:xfrm>
        </p:grpSpPr>
        <p:sp>
          <p:nvSpPr>
            <p:cNvPr id="14" name="Arc 13"/>
            <p:cNvSpPr/>
            <p:nvPr/>
          </p:nvSpPr>
          <p:spPr>
            <a:xfrm>
              <a:off x="606995" y="1147878"/>
              <a:ext cx="2847743" cy="2847743"/>
            </a:xfrm>
            <a:prstGeom prst="arc">
              <a:avLst>
                <a:gd name="adj1" fmla="val 16200000"/>
                <a:gd name="adj2" fmla="val 5446452"/>
              </a:avLst>
            </a:prstGeom>
            <a:ln>
              <a:solidFill>
                <a:srgbClr val="003300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2038412" y="1121192"/>
              <a:ext cx="53371" cy="53371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1978753" y="3967463"/>
              <a:ext cx="53371" cy="53371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4" name="Group 103"/>
          <p:cNvGrpSpPr/>
          <p:nvPr/>
        </p:nvGrpSpPr>
        <p:grpSpPr>
          <a:xfrm>
            <a:off x="2551177" y="3490787"/>
            <a:ext cx="943061" cy="384056"/>
            <a:chOff x="2551177" y="3490787"/>
            <a:chExt cx="943061" cy="384056"/>
          </a:xfrm>
        </p:grpSpPr>
        <p:cxnSp>
          <p:nvCxnSpPr>
            <p:cNvPr id="53" name="Straight Connector 52"/>
            <p:cNvCxnSpPr/>
            <p:nvPr/>
          </p:nvCxnSpPr>
          <p:spPr>
            <a:xfrm>
              <a:off x="2561633" y="3531989"/>
              <a:ext cx="932605" cy="342854"/>
            </a:xfrm>
            <a:prstGeom prst="line">
              <a:avLst/>
            </a:prstGeom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/>
            <p:cNvSpPr/>
            <p:nvPr/>
          </p:nvSpPr>
          <p:spPr>
            <a:xfrm>
              <a:off x="2551177" y="3490787"/>
              <a:ext cx="146050" cy="146050"/>
            </a:xfrm>
            <a:prstGeom prst="ellipse">
              <a:avLst/>
            </a:prstGeom>
            <a:solidFill>
              <a:srgbClr val="006400"/>
            </a:solidFill>
            <a:ln w="28575">
              <a:solidFill>
                <a:srgbClr val="00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8" name="Group 97"/>
          <p:cNvGrpSpPr/>
          <p:nvPr/>
        </p:nvGrpSpPr>
        <p:grpSpPr>
          <a:xfrm>
            <a:off x="2152970" y="797883"/>
            <a:ext cx="699293" cy="564201"/>
            <a:chOff x="2152970" y="797883"/>
            <a:chExt cx="699293" cy="564201"/>
          </a:xfrm>
        </p:grpSpPr>
        <p:sp>
          <p:nvSpPr>
            <p:cNvPr id="18" name="Oval 17"/>
            <p:cNvSpPr/>
            <p:nvPr/>
          </p:nvSpPr>
          <p:spPr>
            <a:xfrm>
              <a:off x="2152970" y="1216034"/>
              <a:ext cx="146050" cy="146050"/>
            </a:xfrm>
            <a:prstGeom prst="ellipse">
              <a:avLst/>
            </a:prstGeom>
            <a:solidFill>
              <a:srgbClr val="006400"/>
            </a:solidFill>
            <a:ln w="28575">
              <a:solidFill>
                <a:srgbClr val="00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8" name="Straight Connector 37"/>
            <p:cNvCxnSpPr>
              <a:stCxn id="18" idx="7"/>
              <a:endCxn id="26" idx="3"/>
            </p:cNvCxnSpPr>
            <p:nvPr/>
          </p:nvCxnSpPr>
          <p:spPr>
            <a:xfrm flipV="1">
              <a:off x="2277631" y="797883"/>
              <a:ext cx="574632" cy="439540"/>
            </a:xfrm>
            <a:prstGeom prst="line">
              <a:avLst/>
            </a:prstGeom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0" name="Group 99"/>
          <p:cNvGrpSpPr/>
          <p:nvPr/>
        </p:nvGrpSpPr>
        <p:grpSpPr>
          <a:xfrm>
            <a:off x="2561633" y="1272127"/>
            <a:ext cx="827632" cy="380585"/>
            <a:chOff x="2561633" y="1272127"/>
            <a:chExt cx="827632" cy="380585"/>
          </a:xfrm>
        </p:grpSpPr>
        <p:sp>
          <p:nvSpPr>
            <p:cNvPr id="19" name="Oval 18"/>
            <p:cNvSpPr/>
            <p:nvPr/>
          </p:nvSpPr>
          <p:spPr>
            <a:xfrm>
              <a:off x="2561633" y="1506662"/>
              <a:ext cx="146050" cy="146050"/>
            </a:xfrm>
            <a:prstGeom prst="ellipse">
              <a:avLst/>
            </a:prstGeom>
            <a:solidFill>
              <a:srgbClr val="006400"/>
            </a:solidFill>
            <a:ln w="28575">
              <a:solidFill>
                <a:srgbClr val="00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1" name="Straight Connector 40"/>
            <p:cNvCxnSpPr>
              <a:stCxn id="19" idx="7"/>
              <a:endCxn id="28" idx="2"/>
            </p:cNvCxnSpPr>
            <p:nvPr/>
          </p:nvCxnSpPr>
          <p:spPr>
            <a:xfrm flipV="1">
              <a:off x="2686294" y="1272127"/>
              <a:ext cx="702971" cy="255924"/>
            </a:xfrm>
            <a:prstGeom prst="line">
              <a:avLst/>
            </a:prstGeom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1" name="Group 100"/>
          <p:cNvGrpSpPr/>
          <p:nvPr/>
        </p:nvGrpSpPr>
        <p:grpSpPr>
          <a:xfrm>
            <a:off x="2864170" y="1895285"/>
            <a:ext cx="899109" cy="185685"/>
            <a:chOff x="2864170" y="1895285"/>
            <a:chExt cx="899109" cy="185685"/>
          </a:xfrm>
        </p:grpSpPr>
        <p:sp>
          <p:nvSpPr>
            <p:cNvPr id="22" name="Oval 21"/>
            <p:cNvSpPr/>
            <p:nvPr/>
          </p:nvSpPr>
          <p:spPr>
            <a:xfrm>
              <a:off x="2864170" y="1934920"/>
              <a:ext cx="146050" cy="146050"/>
            </a:xfrm>
            <a:prstGeom prst="ellipse">
              <a:avLst/>
            </a:prstGeom>
            <a:solidFill>
              <a:srgbClr val="006400"/>
            </a:solidFill>
            <a:ln w="28575">
              <a:solidFill>
                <a:srgbClr val="00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" name="Straight Connector 43"/>
            <p:cNvCxnSpPr>
              <a:stCxn id="22" idx="6"/>
              <a:endCxn id="29" idx="2"/>
            </p:cNvCxnSpPr>
            <p:nvPr/>
          </p:nvCxnSpPr>
          <p:spPr>
            <a:xfrm flipV="1">
              <a:off x="3010220" y="1895285"/>
              <a:ext cx="753059" cy="112660"/>
            </a:xfrm>
            <a:prstGeom prst="line">
              <a:avLst/>
            </a:prstGeom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2" name="Group 101"/>
          <p:cNvGrpSpPr/>
          <p:nvPr/>
        </p:nvGrpSpPr>
        <p:grpSpPr>
          <a:xfrm>
            <a:off x="2974638" y="2498725"/>
            <a:ext cx="893150" cy="146050"/>
            <a:chOff x="2974638" y="2498725"/>
            <a:chExt cx="893150" cy="146050"/>
          </a:xfrm>
        </p:grpSpPr>
        <p:sp>
          <p:nvSpPr>
            <p:cNvPr id="24" name="Oval 23"/>
            <p:cNvSpPr/>
            <p:nvPr/>
          </p:nvSpPr>
          <p:spPr>
            <a:xfrm>
              <a:off x="2974638" y="2498725"/>
              <a:ext cx="146050" cy="146050"/>
            </a:xfrm>
            <a:prstGeom prst="ellipse">
              <a:avLst/>
            </a:prstGeom>
            <a:solidFill>
              <a:srgbClr val="006400"/>
            </a:solidFill>
            <a:ln w="28575">
              <a:solidFill>
                <a:srgbClr val="00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7" name="Straight Connector 46"/>
            <p:cNvCxnSpPr>
              <a:stCxn id="24" idx="6"/>
              <a:endCxn id="31" idx="2"/>
            </p:cNvCxnSpPr>
            <p:nvPr/>
          </p:nvCxnSpPr>
          <p:spPr>
            <a:xfrm>
              <a:off x="3120688" y="2571750"/>
              <a:ext cx="747100" cy="1"/>
            </a:xfrm>
            <a:prstGeom prst="line">
              <a:avLst/>
            </a:prstGeom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3" name="Group 102"/>
          <p:cNvGrpSpPr/>
          <p:nvPr/>
        </p:nvGrpSpPr>
        <p:grpSpPr>
          <a:xfrm>
            <a:off x="2859088" y="2996043"/>
            <a:ext cx="886791" cy="207639"/>
            <a:chOff x="2859088" y="2996043"/>
            <a:chExt cx="886791" cy="207639"/>
          </a:xfrm>
        </p:grpSpPr>
        <p:sp>
          <p:nvSpPr>
            <p:cNvPr id="23" name="Oval 22"/>
            <p:cNvSpPr/>
            <p:nvPr/>
          </p:nvSpPr>
          <p:spPr>
            <a:xfrm>
              <a:off x="2859088" y="2996043"/>
              <a:ext cx="146050" cy="146050"/>
            </a:xfrm>
            <a:prstGeom prst="ellipse">
              <a:avLst/>
            </a:prstGeom>
            <a:solidFill>
              <a:srgbClr val="006400"/>
            </a:solidFill>
            <a:ln w="28575">
              <a:solidFill>
                <a:srgbClr val="00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0" name="Straight Connector 49"/>
            <p:cNvCxnSpPr>
              <a:stCxn id="23" idx="6"/>
              <a:endCxn id="27" idx="2"/>
            </p:cNvCxnSpPr>
            <p:nvPr/>
          </p:nvCxnSpPr>
          <p:spPr>
            <a:xfrm>
              <a:off x="3005138" y="3069068"/>
              <a:ext cx="740741" cy="134614"/>
            </a:xfrm>
            <a:prstGeom prst="line">
              <a:avLst/>
            </a:prstGeom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5" name="Group 104"/>
          <p:cNvGrpSpPr/>
          <p:nvPr/>
        </p:nvGrpSpPr>
        <p:grpSpPr>
          <a:xfrm>
            <a:off x="2152970" y="3770037"/>
            <a:ext cx="769441" cy="530983"/>
            <a:chOff x="2152970" y="3770037"/>
            <a:chExt cx="769441" cy="530983"/>
          </a:xfrm>
        </p:grpSpPr>
        <p:sp>
          <p:nvSpPr>
            <p:cNvPr id="20" name="Oval 19"/>
            <p:cNvSpPr/>
            <p:nvPr/>
          </p:nvSpPr>
          <p:spPr>
            <a:xfrm>
              <a:off x="2152970" y="3770037"/>
              <a:ext cx="146050" cy="146050"/>
            </a:xfrm>
            <a:prstGeom prst="ellipse">
              <a:avLst/>
            </a:prstGeom>
            <a:solidFill>
              <a:srgbClr val="006400"/>
            </a:solidFill>
            <a:ln w="28575">
              <a:solidFill>
                <a:srgbClr val="00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4" name="Straight Connector 53"/>
            <p:cNvCxnSpPr>
              <a:stCxn id="20" idx="5"/>
              <a:endCxn id="30" idx="1"/>
            </p:cNvCxnSpPr>
            <p:nvPr/>
          </p:nvCxnSpPr>
          <p:spPr>
            <a:xfrm>
              <a:off x="2277631" y="3894698"/>
              <a:ext cx="644780" cy="406322"/>
            </a:xfrm>
            <a:prstGeom prst="line">
              <a:avLst/>
            </a:prstGeom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Group 90"/>
          <p:cNvGrpSpPr/>
          <p:nvPr/>
        </p:nvGrpSpPr>
        <p:grpSpPr>
          <a:xfrm>
            <a:off x="3361750" y="1034655"/>
            <a:ext cx="2948995" cy="524622"/>
            <a:chOff x="3361750" y="1034655"/>
            <a:chExt cx="2948995" cy="524622"/>
          </a:xfrm>
        </p:grpSpPr>
        <p:sp>
          <p:nvSpPr>
            <p:cNvPr id="66" name="Rounded Rectangle 65"/>
            <p:cNvSpPr/>
            <p:nvPr/>
          </p:nvSpPr>
          <p:spPr>
            <a:xfrm>
              <a:off x="3605463" y="1034655"/>
              <a:ext cx="2705282" cy="524622"/>
            </a:xfrm>
            <a:prstGeom prst="roundRect">
              <a:avLst>
                <a:gd name="adj" fmla="val 50000"/>
              </a:avLst>
            </a:prstGeom>
            <a:solidFill>
              <a:srgbClr val="006400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sz="2200" dirty="0" smtClean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Problem Statement </a:t>
              </a:r>
              <a:endParaRPr lang="en-U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8" name="Oval 27"/>
            <p:cNvSpPr/>
            <p:nvPr/>
          </p:nvSpPr>
          <p:spPr>
            <a:xfrm>
              <a:off x="3389265" y="1055929"/>
              <a:ext cx="432395" cy="432395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2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3361750" y="1058957"/>
              <a:ext cx="48742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tx1"/>
                  </a:solidFill>
                  <a:latin typeface="Bauhaus 93" panose="04030905020B02020C02" pitchFamily="82" charset="0"/>
                  <a:cs typeface="Calibri" panose="020F0502020204030204" pitchFamily="34" charset="0"/>
                </a:rPr>
                <a:t>02</a:t>
              </a:r>
              <a:endParaRPr lang="en-US" sz="2000" dirty="0">
                <a:solidFill>
                  <a:schemeClr val="tx1"/>
                </a:solidFill>
                <a:latin typeface="Bauhaus 93" panose="04030905020B02020C02" pitchFamily="82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93" name="Group 92"/>
          <p:cNvGrpSpPr/>
          <p:nvPr/>
        </p:nvGrpSpPr>
        <p:grpSpPr>
          <a:xfrm>
            <a:off x="3745879" y="1650777"/>
            <a:ext cx="3774883" cy="524622"/>
            <a:chOff x="3745879" y="1650777"/>
            <a:chExt cx="3774883" cy="524622"/>
          </a:xfrm>
        </p:grpSpPr>
        <p:sp>
          <p:nvSpPr>
            <p:cNvPr id="67" name="Rounded Rectangle 66"/>
            <p:cNvSpPr/>
            <p:nvPr/>
          </p:nvSpPr>
          <p:spPr>
            <a:xfrm>
              <a:off x="3979475" y="1650777"/>
              <a:ext cx="3541287" cy="524622"/>
            </a:xfrm>
            <a:prstGeom prst="roundRect">
              <a:avLst>
                <a:gd name="adj" fmla="val 50000"/>
              </a:avLst>
            </a:prstGeom>
            <a:solidFill>
              <a:srgbClr val="339966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sz="2200" dirty="0" smtClean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Methodology and Breakout </a:t>
              </a:r>
              <a:endParaRPr lang="en-U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9" name="Oval 28"/>
            <p:cNvSpPr/>
            <p:nvPr/>
          </p:nvSpPr>
          <p:spPr>
            <a:xfrm>
              <a:off x="3763279" y="1679087"/>
              <a:ext cx="432395" cy="432395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2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3745879" y="1690367"/>
              <a:ext cx="48742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tx1"/>
                  </a:solidFill>
                  <a:latin typeface="Bauhaus 93" panose="04030905020B02020C02" pitchFamily="82" charset="0"/>
                  <a:cs typeface="Calibri" panose="020F0502020204030204" pitchFamily="34" charset="0"/>
                </a:rPr>
                <a:t>03</a:t>
              </a:r>
              <a:endParaRPr lang="en-US" sz="2000" dirty="0">
                <a:solidFill>
                  <a:schemeClr val="tx1"/>
                </a:solidFill>
                <a:latin typeface="Bauhaus 93" panose="04030905020B02020C02" pitchFamily="82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96" name="Group 95"/>
          <p:cNvGrpSpPr/>
          <p:nvPr/>
        </p:nvGrpSpPr>
        <p:grpSpPr>
          <a:xfrm>
            <a:off x="3326901" y="3628513"/>
            <a:ext cx="2797706" cy="524622"/>
            <a:chOff x="3326901" y="3628513"/>
            <a:chExt cx="2797706" cy="524622"/>
          </a:xfrm>
        </p:grpSpPr>
        <p:sp>
          <p:nvSpPr>
            <p:cNvPr id="70" name="Rounded Rectangle 69"/>
            <p:cNvSpPr/>
            <p:nvPr/>
          </p:nvSpPr>
          <p:spPr>
            <a:xfrm>
              <a:off x="3562708" y="3628513"/>
              <a:ext cx="2561899" cy="524622"/>
            </a:xfrm>
            <a:prstGeom prst="roundRect">
              <a:avLst>
                <a:gd name="adj" fmla="val 50000"/>
              </a:avLst>
            </a:prstGeom>
            <a:solidFill>
              <a:srgbClr val="006400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sz="2200" dirty="0" smtClean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Conclusion </a:t>
              </a:r>
              <a:endParaRPr lang="en-U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3" name="Oval 32"/>
            <p:cNvSpPr/>
            <p:nvPr/>
          </p:nvSpPr>
          <p:spPr>
            <a:xfrm>
              <a:off x="3346511" y="3652178"/>
              <a:ext cx="432395" cy="432395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2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3326901" y="3660717"/>
              <a:ext cx="48742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tx1"/>
                  </a:solidFill>
                  <a:latin typeface="Bauhaus 93" panose="04030905020B02020C02" pitchFamily="82" charset="0"/>
                  <a:cs typeface="Calibri" panose="020F0502020204030204" pitchFamily="34" charset="0"/>
                </a:rPr>
                <a:t>06</a:t>
              </a:r>
              <a:endParaRPr lang="en-US" sz="2000" dirty="0">
                <a:solidFill>
                  <a:schemeClr val="tx1"/>
                </a:solidFill>
                <a:latin typeface="Bauhaus 93" panose="04030905020B02020C02" pitchFamily="82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94" name="Group 93"/>
          <p:cNvGrpSpPr/>
          <p:nvPr/>
        </p:nvGrpSpPr>
        <p:grpSpPr>
          <a:xfrm>
            <a:off x="3843628" y="2303688"/>
            <a:ext cx="4797100" cy="524622"/>
            <a:chOff x="3843628" y="2303688"/>
            <a:chExt cx="4797100" cy="524622"/>
          </a:xfrm>
        </p:grpSpPr>
        <p:sp>
          <p:nvSpPr>
            <p:cNvPr id="68" name="Rounded Rectangle 67"/>
            <p:cNvSpPr/>
            <p:nvPr/>
          </p:nvSpPr>
          <p:spPr>
            <a:xfrm>
              <a:off x="4015931" y="2303688"/>
              <a:ext cx="4624797" cy="524622"/>
            </a:xfrm>
            <a:prstGeom prst="roundRect">
              <a:avLst>
                <a:gd name="adj" fmla="val 50000"/>
              </a:avLst>
            </a:prstGeom>
            <a:solidFill>
              <a:srgbClr val="006400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sz="2200" dirty="0" smtClean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 Multi Study Cases</a:t>
              </a:r>
              <a:endParaRPr lang="en-U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1" name="Oval 30"/>
            <p:cNvSpPr/>
            <p:nvPr/>
          </p:nvSpPr>
          <p:spPr>
            <a:xfrm>
              <a:off x="3867788" y="2355553"/>
              <a:ext cx="432395" cy="432395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2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3843628" y="2379508"/>
              <a:ext cx="48742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tx1"/>
                  </a:solidFill>
                  <a:latin typeface="Bauhaus 93" panose="04030905020B02020C02" pitchFamily="82" charset="0"/>
                  <a:cs typeface="Calibri" panose="020F0502020204030204" pitchFamily="34" charset="0"/>
                </a:rPr>
                <a:t>04</a:t>
              </a:r>
              <a:endParaRPr lang="en-US" sz="2000" dirty="0">
                <a:solidFill>
                  <a:schemeClr val="tx1"/>
                </a:solidFill>
                <a:latin typeface="Bauhaus 93" panose="04030905020B02020C02" pitchFamily="82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95" name="Group 94"/>
          <p:cNvGrpSpPr/>
          <p:nvPr/>
        </p:nvGrpSpPr>
        <p:grpSpPr>
          <a:xfrm>
            <a:off x="3725639" y="2956599"/>
            <a:ext cx="4665095" cy="524622"/>
            <a:chOff x="3725639" y="2956599"/>
            <a:chExt cx="4665095" cy="524622"/>
          </a:xfrm>
        </p:grpSpPr>
        <p:sp>
          <p:nvSpPr>
            <p:cNvPr id="69" name="Rounded Rectangle 68"/>
            <p:cNvSpPr/>
            <p:nvPr/>
          </p:nvSpPr>
          <p:spPr>
            <a:xfrm>
              <a:off x="3886079" y="2956599"/>
              <a:ext cx="4504655" cy="524622"/>
            </a:xfrm>
            <a:prstGeom prst="roundRect">
              <a:avLst>
                <a:gd name="adj" fmla="val 50000"/>
              </a:avLst>
            </a:prstGeom>
            <a:solidFill>
              <a:srgbClr val="339966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sz="2200" dirty="0" smtClean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 Result Experiment </a:t>
              </a:r>
              <a:endParaRPr lang="en-U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7" name="Oval 26"/>
            <p:cNvSpPr/>
            <p:nvPr/>
          </p:nvSpPr>
          <p:spPr>
            <a:xfrm>
              <a:off x="3745879" y="2987484"/>
              <a:ext cx="432395" cy="432395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2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3725639" y="3004145"/>
              <a:ext cx="48742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tx1"/>
                  </a:solidFill>
                  <a:latin typeface="Bauhaus 93" panose="04030905020B02020C02" pitchFamily="82" charset="0"/>
                  <a:cs typeface="Calibri" panose="020F0502020204030204" pitchFamily="34" charset="0"/>
                </a:rPr>
                <a:t>05</a:t>
              </a:r>
              <a:endParaRPr lang="en-US" sz="2000" dirty="0">
                <a:solidFill>
                  <a:schemeClr val="tx1"/>
                </a:solidFill>
                <a:latin typeface="Bauhaus 93" panose="04030905020B02020C02" pitchFamily="82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97" name="Group 96"/>
          <p:cNvGrpSpPr/>
          <p:nvPr/>
        </p:nvGrpSpPr>
        <p:grpSpPr>
          <a:xfrm>
            <a:off x="2839478" y="4237697"/>
            <a:ext cx="4681284" cy="548666"/>
            <a:chOff x="2839478" y="4237697"/>
            <a:chExt cx="4681284" cy="548666"/>
          </a:xfrm>
        </p:grpSpPr>
        <p:sp>
          <p:nvSpPr>
            <p:cNvPr id="71" name="Rounded Rectangle 70"/>
            <p:cNvSpPr/>
            <p:nvPr/>
          </p:nvSpPr>
          <p:spPr>
            <a:xfrm>
              <a:off x="3098635" y="4261741"/>
              <a:ext cx="4422127" cy="524622"/>
            </a:xfrm>
            <a:prstGeom prst="roundRect">
              <a:avLst>
                <a:gd name="adj" fmla="val 50000"/>
              </a:avLst>
            </a:prstGeom>
            <a:solidFill>
              <a:srgbClr val="339966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sz="2200" dirty="0" smtClean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Discussion</a:t>
              </a:r>
              <a:endParaRPr lang="en-U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0" name="Oval 29"/>
            <p:cNvSpPr/>
            <p:nvPr/>
          </p:nvSpPr>
          <p:spPr>
            <a:xfrm>
              <a:off x="2859088" y="4237697"/>
              <a:ext cx="432395" cy="432395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2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2839478" y="4277576"/>
              <a:ext cx="48742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tx1"/>
                  </a:solidFill>
                  <a:latin typeface="Bauhaus 93" panose="04030905020B02020C02" pitchFamily="82" charset="0"/>
                  <a:cs typeface="Calibri" panose="020F0502020204030204" pitchFamily="34" charset="0"/>
                </a:rPr>
                <a:t>07</a:t>
              </a:r>
              <a:endParaRPr lang="en-US" sz="2000" dirty="0">
                <a:solidFill>
                  <a:schemeClr val="tx1"/>
                </a:solidFill>
                <a:latin typeface="Bauhaus 93" panose="04030905020B02020C02" pitchFamily="82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89" name="Group 88"/>
          <p:cNvGrpSpPr/>
          <p:nvPr/>
        </p:nvGrpSpPr>
        <p:grpSpPr>
          <a:xfrm>
            <a:off x="509558" y="1444141"/>
            <a:ext cx="2184512" cy="2255218"/>
            <a:chOff x="509558" y="1444141"/>
            <a:chExt cx="2184512" cy="2255218"/>
          </a:xfrm>
        </p:grpSpPr>
        <p:grpSp>
          <p:nvGrpSpPr>
            <p:cNvPr id="13" name="Group 12"/>
            <p:cNvGrpSpPr/>
            <p:nvPr/>
          </p:nvGrpSpPr>
          <p:grpSpPr>
            <a:xfrm>
              <a:off x="606995" y="1444141"/>
              <a:ext cx="2087075" cy="2255218"/>
              <a:chOff x="606995" y="1328041"/>
              <a:chExt cx="2301964" cy="2487419"/>
            </a:xfrm>
          </p:grpSpPr>
          <p:grpSp>
            <p:nvGrpSpPr>
              <p:cNvPr id="12" name="Group 11"/>
              <p:cNvGrpSpPr/>
              <p:nvPr/>
            </p:nvGrpSpPr>
            <p:grpSpPr>
              <a:xfrm>
                <a:off x="1665249" y="1328041"/>
                <a:ext cx="1243710" cy="2487419"/>
                <a:chOff x="4572000" y="1558088"/>
                <a:chExt cx="1013663" cy="2027326"/>
              </a:xfrm>
            </p:grpSpPr>
            <p:sp>
              <p:nvSpPr>
                <p:cNvPr id="10" name="Freeform 9"/>
                <p:cNvSpPr/>
                <p:nvPr/>
              </p:nvSpPr>
              <p:spPr>
                <a:xfrm flipH="1" flipV="1">
                  <a:off x="4572000" y="1558088"/>
                  <a:ext cx="1013663" cy="1013663"/>
                </a:xfrm>
                <a:custGeom>
                  <a:avLst/>
                  <a:gdLst>
                    <a:gd name="connsiteX0" fmla="*/ 1013663 w 1013663"/>
                    <a:gd name="connsiteY0" fmla="*/ 1013663 h 1013663"/>
                    <a:gd name="connsiteX1" fmla="*/ 0 w 1013663"/>
                    <a:gd name="connsiteY1" fmla="*/ 0 h 1013663"/>
                    <a:gd name="connsiteX2" fmla="*/ 1013663 w 1013663"/>
                    <a:gd name="connsiteY2" fmla="*/ 0 h 10136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013663" h="1013663">
                      <a:moveTo>
                        <a:pt x="1013663" y="1013663"/>
                      </a:moveTo>
                      <a:cubicBezTo>
                        <a:pt x="453832" y="1013663"/>
                        <a:pt x="0" y="559831"/>
                        <a:pt x="0" y="0"/>
                      </a:cubicBezTo>
                      <a:lnTo>
                        <a:pt x="1013663" y="0"/>
                      </a:lnTo>
                      <a:close/>
                    </a:path>
                  </a:pathLst>
                </a:custGeom>
                <a:solidFill>
                  <a:srgbClr val="003300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" name="Freeform 10"/>
                <p:cNvSpPr/>
                <p:nvPr/>
              </p:nvSpPr>
              <p:spPr>
                <a:xfrm rot="5400000" flipH="1" flipV="1">
                  <a:off x="4572000" y="2571751"/>
                  <a:ext cx="1013663" cy="1013663"/>
                </a:xfrm>
                <a:custGeom>
                  <a:avLst/>
                  <a:gdLst>
                    <a:gd name="connsiteX0" fmla="*/ 1013663 w 1013663"/>
                    <a:gd name="connsiteY0" fmla="*/ 1013663 h 1013663"/>
                    <a:gd name="connsiteX1" fmla="*/ 0 w 1013663"/>
                    <a:gd name="connsiteY1" fmla="*/ 0 h 1013663"/>
                    <a:gd name="connsiteX2" fmla="*/ 1013663 w 1013663"/>
                    <a:gd name="connsiteY2" fmla="*/ 0 h 10136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013663" h="1013663">
                      <a:moveTo>
                        <a:pt x="1013663" y="1013663"/>
                      </a:moveTo>
                      <a:cubicBezTo>
                        <a:pt x="453832" y="1013663"/>
                        <a:pt x="0" y="559831"/>
                        <a:pt x="0" y="0"/>
                      </a:cubicBezTo>
                      <a:lnTo>
                        <a:pt x="1013663" y="0"/>
                      </a:lnTo>
                      <a:close/>
                    </a:path>
                  </a:pathLst>
                </a:custGeom>
                <a:solidFill>
                  <a:srgbClr val="339966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5" name="Oval 4"/>
              <p:cNvSpPr/>
              <p:nvPr/>
            </p:nvSpPr>
            <p:spPr>
              <a:xfrm flipH="1" flipV="1">
                <a:off x="606995" y="1558087"/>
                <a:ext cx="2027326" cy="2027326"/>
              </a:xfrm>
              <a:prstGeom prst="ellipse">
                <a:avLst/>
              </a:prstGeom>
              <a:solidFill>
                <a:schemeClr val="tx1">
                  <a:lumMod val="95000"/>
                </a:schemeClr>
              </a:solidFill>
              <a:ln>
                <a:noFill/>
              </a:ln>
              <a:effectLst>
                <a:outerShdw blurRad="127000" dist="38100" dir="2700000" sx="99000" sy="99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6" name="Rectangle 85"/>
            <p:cNvSpPr/>
            <p:nvPr/>
          </p:nvSpPr>
          <p:spPr>
            <a:xfrm>
              <a:off x="509558" y="2040954"/>
              <a:ext cx="1836920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27000" lvl="0" algn="ctr">
                <a:buSzPts val="1600"/>
              </a:pPr>
              <a:r>
                <a:rPr lang="en-US" sz="3000" b="1" dirty="0">
                  <a:solidFill>
                    <a:srgbClr val="006600"/>
                  </a:solidFill>
                  <a:latin typeface="Calibri" panose="020F0502020204030204" pitchFamily="34" charset="0"/>
                  <a:ea typeface="Calibri"/>
                  <a:cs typeface="Calibri" panose="020F0502020204030204" pitchFamily="34" charset="0"/>
                  <a:sym typeface="Calibri"/>
                </a:rPr>
                <a:t>Table </a:t>
              </a:r>
              <a:r>
                <a:rPr lang="en-US" sz="3000" b="1" dirty="0" smtClean="0">
                  <a:solidFill>
                    <a:srgbClr val="006600"/>
                  </a:solidFill>
                  <a:latin typeface="Calibri" panose="020F0502020204030204" pitchFamily="34" charset="0"/>
                  <a:ea typeface="Calibri"/>
                  <a:cs typeface="Calibri" panose="020F0502020204030204" pitchFamily="34" charset="0"/>
                  <a:sym typeface="Calibri"/>
                </a:rPr>
                <a:t>of </a:t>
              </a:r>
            </a:p>
            <a:p>
              <a:pPr marL="127000" lvl="0" algn="ctr">
                <a:buSzPts val="1600"/>
              </a:pPr>
              <a:r>
                <a:rPr lang="en-US" sz="3000" b="1" dirty="0" smtClean="0">
                  <a:solidFill>
                    <a:srgbClr val="006600"/>
                  </a:solidFill>
                  <a:latin typeface="Calibri" panose="020F0502020204030204" pitchFamily="34" charset="0"/>
                  <a:ea typeface="Calibri"/>
                  <a:cs typeface="Calibri" panose="020F0502020204030204" pitchFamily="34" charset="0"/>
                  <a:sym typeface="Calibri"/>
                </a:rPr>
                <a:t>Contents </a:t>
              </a:r>
              <a:endParaRPr lang="en-US" sz="3000" b="1" dirty="0">
                <a:solidFill>
                  <a:srgbClr val="00660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endParaRPr>
            </a:p>
          </p:txBody>
        </p:sp>
      </p:grpSp>
      <p:grpSp>
        <p:nvGrpSpPr>
          <p:cNvPr id="90" name="Group 89"/>
          <p:cNvGrpSpPr/>
          <p:nvPr/>
        </p:nvGrpSpPr>
        <p:grpSpPr>
          <a:xfrm>
            <a:off x="2784223" y="414440"/>
            <a:ext cx="2876311" cy="524622"/>
            <a:chOff x="2784223" y="414440"/>
            <a:chExt cx="2876311" cy="524622"/>
          </a:xfrm>
        </p:grpSpPr>
        <p:sp>
          <p:nvSpPr>
            <p:cNvPr id="64" name="Rounded Rectangle 63"/>
            <p:cNvSpPr/>
            <p:nvPr/>
          </p:nvSpPr>
          <p:spPr>
            <a:xfrm>
              <a:off x="2932113" y="414440"/>
              <a:ext cx="2728421" cy="524622"/>
            </a:xfrm>
            <a:prstGeom prst="roundRect">
              <a:avLst>
                <a:gd name="adj" fmla="val 50000"/>
              </a:avLst>
            </a:prstGeom>
            <a:solidFill>
              <a:srgbClr val="339966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2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6" name="Oval 25"/>
            <p:cNvSpPr/>
            <p:nvPr/>
          </p:nvSpPr>
          <p:spPr>
            <a:xfrm>
              <a:off x="2788940" y="428811"/>
              <a:ext cx="432395" cy="432395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2784223" y="440600"/>
              <a:ext cx="5857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tx1"/>
                  </a:solidFill>
                  <a:latin typeface="Bauhaus 93" panose="04030905020B02020C02" pitchFamily="82" charset="0"/>
                  <a:cs typeface="Calibri" panose="020F0502020204030204" pitchFamily="34" charset="0"/>
                </a:rPr>
                <a:t>01</a:t>
              </a:r>
              <a:endParaRPr lang="en-US" sz="2000" dirty="0">
                <a:solidFill>
                  <a:schemeClr val="tx1"/>
                </a:solidFill>
                <a:latin typeface="Bauhaus 93" panose="04030905020B02020C02" pitchFamily="82" charset="0"/>
                <a:cs typeface="Calibri" panose="020F0502020204030204" pitchFamily="34" charset="0"/>
              </a:endParaRPr>
            </a:p>
          </p:txBody>
        </p:sp>
        <p:sp>
          <p:nvSpPr>
            <p:cNvPr id="87" name="Rectangle 86"/>
            <p:cNvSpPr/>
            <p:nvPr/>
          </p:nvSpPr>
          <p:spPr>
            <a:xfrm>
              <a:off x="3182999" y="470850"/>
              <a:ext cx="1677062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en-US" sz="2200" dirty="0" smtClean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Introduction </a:t>
              </a:r>
              <a:endParaRPr lang="en-U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19000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5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0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5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0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5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0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5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/>
          <p:nvPr/>
        </p:nvSpPr>
        <p:spPr>
          <a:xfrm>
            <a:off x="138143" y="243666"/>
            <a:ext cx="3795901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0" lvl="0" algn="l" rtl="0">
              <a:spcBef>
                <a:spcPts val="0"/>
              </a:spcBef>
              <a:spcAft>
                <a:spcPts val="0"/>
              </a:spcAft>
              <a:buSzPts val="1600"/>
            </a:pPr>
            <a:r>
              <a:rPr lang="en" sz="2800" b="1" dirty="0" smtClean="0">
                <a:latin typeface="Calibri"/>
                <a:ea typeface="Calibri"/>
                <a:cs typeface="Calibri"/>
                <a:sym typeface="Calibri"/>
              </a:rPr>
              <a:t>Localization</a:t>
            </a:r>
            <a:endParaRPr sz="28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1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1696920" y="556636"/>
            <a:ext cx="57501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2400" b="1" dirty="0" smtClean="0">
                <a:solidFill>
                  <a:srgbClr val="FF0000"/>
                </a:solidFill>
              </a:rPr>
              <a:t>Finding: </a:t>
            </a:r>
            <a:r>
              <a:rPr lang="en" sz="2400" b="1" dirty="0" smtClean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Reward Computation</a:t>
            </a:r>
            <a:r>
              <a:rPr lang="en-US" sz="2400" b="1" dirty="0" smtClean="0">
                <a:solidFill>
                  <a:srgbClr val="FF0000"/>
                </a:solidFill>
              </a:rPr>
              <a:t>    </a:t>
            </a:r>
            <a:endParaRPr lang="en-US" sz="2400" b="1" dirty="0">
              <a:solidFill>
                <a:srgbClr val="FF000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387" y="1023509"/>
            <a:ext cx="7157226" cy="3504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001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/>
          <p:nvPr/>
        </p:nvSpPr>
        <p:spPr>
          <a:xfrm>
            <a:off x="138144" y="279652"/>
            <a:ext cx="4433856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0" lvl="0" algn="l" rtl="0">
              <a:spcBef>
                <a:spcPts val="0"/>
              </a:spcBef>
              <a:spcAft>
                <a:spcPts val="0"/>
              </a:spcAft>
              <a:buSzPts val="1600"/>
            </a:pPr>
            <a:r>
              <a:rPr lang="en" sz="2400" b="1" dirty="0" smtClean="0">
                <a:latin typeface="Calibri"/>
                <a:ea typeface="Calibri"/>
                <a:cs typeface="Calibri"/>
                <a:sym typeface="Calibri"/>
              </a:rPr>
              <a:t>Comprehensive Experiment</a:t>
            </a:r>
            <a:endParaRPr sz="24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1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2718955" y="731494"/>
            <a:ext cx="37060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</a:rPr>
              <a:t>Multi case: classification 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2" name="AutoShape 4" descr="f1 Score Definition | Encor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884" y="2020587"/>
            <a:ext cx="2620411" cy="168631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6735" y="2065828"/>
            <a:ext cx="2550110" cy="164107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1285" y="2053761"/>
            <a:ext cx="2517311" cy="1619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4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/>
          <p:nvPr/>
        </p:nvSpPr>
        <p:spPr>
          <a:xfrm>
            <a:off x="138144" y="279652"/>
            <a:ext cx="4433856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0" lvl="0" algn="l" rtl="0">
              <a:spcBef>
                <a:spcPts val="0"/>
              </a:spcBef>
              <a:spcAft>
                <a:spcPts val="0"/>
              </a:spcAft>
              <a:buSzPts val="1600"/>
            </a:pPr>
            <a:r>
              <a:rPr lang="en" sz="2400" b="1" dirty="0" smtClean="0">
                <a:latin typeface="Calibri"/>
                <a:ea typeface="Calibri"/>
                <a:cs typeface="Calibri"/>
                <a:sym typeface="Calibri"/>
              </a:rPr>
              <a:t>Comprehensive Experiment</a:t>
            </a:r>
            <a:endParaRPr sz="24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1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2718955" y="731494"/>
            <a:ext cx="37060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</a:rPr>
              <a:t>Multi case:</a:t>
            </a:r>
          </a:p>
          <a:p>
            <a:pPr algn="ctr"/>
            <a:r>
              <a:rPr lang="en-US" sz="2400" b="1" dirty="0">
                <a:solidFill>
                  <a:srgbClr val="FF0000"/>
                </a:solidFill>
              </a:rPr>
              <a:t>l</a:t>
            </a:r>
            <a:r>
              <a:rPr lang="en-US" sz="2400" b="1" dirty="0" smtClean="0">
                <a:solidFill>
                  <a:srgbClr val="FF0000"/>
                </a:solidFill>
              </a:rPr>
              <a:t>ocalization 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2" name="AutoShape 4" descr="f1 Score Definition | Encor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975" y="1663845"/>
            <a:ext cx="4023906" cy="258950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663845"/>
            <a:ext cx="4023906" cy="2589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913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/>
          <p:nvPr/>
        </p:nvSpPr>
        <p:spPr>
          <a:xfrm>
            <a:off x="138144" y="279652"/>
            <a:ext cx="4433856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0" lvl="0" algn="l" rtl="0">
              <a:spcBef>
                <a:spcPts val="0"/>
              </a:spcBef>
              <a:spcAft>
                <a:spcPts val="0"/>
              </a:spcAft>
              <a:buSzPts val="1600"/>
            </a:pPr>
            <a:r>
              <a:rPr lang="en" sz="2400" b="1" dirty="0" smtClean="0">
                <a:latin typeface="Calibri"/>
                <a:ea typeface="Calibri"/>
                <a:cs typeface="Calibri"/>
                <a:sym typeface="Calibri"/>
              </a:rPr>
              <a:t>Comprehensive Experiment</a:t>
            </a:r>
            <a:endParaRPr sz="24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1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2718955" y="731494"/>
            <a:ext cx="3706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</a:rPr>
              <a:t>Multi baseline 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2" name="AutoShape 4" descr="f1 Score Definition | Encor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762000" y="1482436"/>
            <a:ext cx="713509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Machine Learning: SVC, KNN </a:t>
            </a:r>
          </a:p>
          <a:p>
            <a:r>
              <a:rPr lang="en-US" dirty="0" smtClean="0"/>
              <a:t>Deep Learning: VGG16</a:t>
            </a:r>
          </a:p>
          <a:p>
            <a:r>
              <a:rPr lang="en-US" dirty="0" smtClean="0"/>
              <a:t>Reinforcement Learning: Deep Q Network and Momentum DQN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697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/>
          <p:nvPr/>
        </p:nvSpPr>
        <p:spPr>
          <a:xfrm>
            <a:off x="0" y="88627"/>
            <a:ext cx="3795901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0" lvl="0" algn="l" rtl="0">
              <a:spcBef>
                <a:spcPts val="0"/>
              </a:spcBef>
              <a:spcAft>
                <a:spcPts val="0"/>
              </a:spcAft>
              <a:buSzPts val="1600"/>
            </a:pPr>
            <a:r>
              <a:rPr lang="en" sz="2400" b="1" dirty="0" smtClean="0">
                <a:latin typeface="Calibri"/>
                <a:ea typeface="Calibri"/>
                <a:cs typeface="Calibri"/>
                <a:sym typeface="Calibri"/>
              </a:rPr>
              <a:t>Experiment Result</a:t>
            </a:r>
            <a:r>
              <a:rPr lang="en" sz="2400" b="1" dirty="0" smtClean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2400" b="1" dirty="0" smtClean="0">
                <a:latin typeface="Calibri"/>
                <a:ea typeface="Calibri"/>
                <a:cs typeface="Calibri"/>
                <a:sym typeface="Calibri"/>
              </a:rPr>
              <a:t>(1)</a:t>
            </a:r>
            <a:endParaRPr sz="24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1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2593546" y="365611"/>
            <a:ext cx="45581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0000"/>
                </a:solidFill>
              </a:rPr>
              <a:t>ML and DL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2" name="AutoShape 4" descr="f1 Score Definition | Encor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1600200" y="170497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1600200" y="1519238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1226534"/>
              </p:ext>
            </p:extLst>
          </p:nvPr>
        </p:nvGraphicFramePr>
        <p:xfrm>
          <a:off x="914400" y="1063868"/>
          <a:ext cx="7592290" cy="3114040"/>
        </p:xfrm>
        <a:graphic>
          <a:graphicData uri="http://schemas.openxmlformats.org/drawingml/2006/table">
            <a:tbl>
              <a:tblPr/>
              <a:tblGrid>
                <a:gridCol w="151845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51845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51845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518458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518458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US" sz="1100" b="0" i="0" u="none" dirty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unito" panose="020B0604020202020204" charset="-93"/>
                        </a:rPr>
                        <a:t/>
                      </a:r>
                      <a:br>
                        <a:rPr lang="en-US" sz="1100" b="0" i="0" u="none" dirty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unito" panose="020B0604020202020204" charset="-93"/>
                        </a:rPr>
                      </a:br>
                      <a:endParaRPr lang="en-US" sz="1100" b="0" i="0" u="none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Nunito" panose="020B0604020202020204" charset="-93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unito" panose="020B0604020202020204" charset="-93"/>
                        </a:rPr>
                        <a:t>Metric</a:t>
                      </a:r>
                      <a:endParaRPr lang="en-US" sz="1100" b="1" i="0" u="none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Nunito" panose="020B0604020202020204" charset="-93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unito" panose="020B0604020202020204" charset="-93"/>
                          <a:cs typeface="Nunito" panose="020B0604020202020204" charset="-93"/>
                        </a:rPr>
                        <a:t>KNN</a:t>
                      </a:r>
                      <a:endParaRPr lang="en-US" sz="1100" b="1" i="0" u="none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Nunito" panose="020B0604020202020204" charset="-93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unito" panose="020B0604020202020204" charset="-93"/>
                        </a:rPr>
                        <a:t>SVC</a:t>
                      </a:r>
                      <a:endParaRPr lang="en-US" sz="1100" b="1" i="0" u="none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Nunito" panose="020B0604020202020204" charset="-93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unito" panose="020B0604020202020204" charset="-93"/>
                        </a:rPr>
                        <a:t>VGG16</a:t>
                      </a:r>
                      <a:endParaRPr lang="en-US" sz="1100" b="1" i="0" u="none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Nunito" panose="020B0604020202020204" charset="-93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0">
                <a:tc rowSpan="3">
                  <a:txBody>
                    <a:bodyPr/>
                    <a:lstStyle/>
                    <a:p>
                      <a:pPr algn="ctr" rtl="0" fontAlgn="t">
                        <a:lnSpc>
                          <a:spcPct val="2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mtClean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unito" panose="020B0604020202020204" charset="-93"/>
                        </a:rPr>
                        <a:t>64-500</a:t>
                      </a:r>
                      <a:endParaRPr lang="en-US" sz="1100" b="1" i="0" u="none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Nunito" panose="020B0604020202020204" charset="-93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unito" panose="020B0604020202020204" charset="-93"/>
                        </a:rPr>
                        <a:t>Accuracy</a:t>
                      </a:r>
                      <a:endParaRPr lang="en-US" sz="1100" b="1" i="0" u="none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Nunito" panose="020B0604020202020204" charset="-93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unito" panose="020B0604020202020204" charset="-93"/>
                        </a:rPr>
                        <a:t>0.8600</a:t>
                      </a:r>
                      <a:endParaRPr lang="en-US" sz="1100" b="0" i="0" u="none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Nunito" panose="020B0604020202020204" charset="-93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unito" panose="020B0604020202020204" charset="-93"/>
                        </a:rPr>
                        <a:t>0.8800</a:t>
                      </a:r>
                      <a:endParaRPr lang="en-US" sz="1100" b="0" i="0" u="none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Nunito" panose="020B0604020202020204" charset="-93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dirty="0" smtClean="0">
                          <a:solidFill>
                            <a:srgbClr val="FF0000"/>
                          </a:solidFill>
                          <a:effectLst/>
                          <a:latin typeface="Nunito" panose="020B0604020202020204" charset="-93"/>
                        </a:rPr>
                        <a:t>0.6580</a:t>
                      </a:r>
                      <a:endParaRPr lang="en-US" sz="1100" b="0" i="0" u="none" dirty="0">
                        <a:solidFill>
                          <a:srgbClr val="FF0000"/>
                        </a:solidFill>
                        <a:effectLst/>
                        <a:latin typeface="Nunito" panose="020B0604020202020204" charset="-93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unito" panose="020B0604020202020204" charset="-93"/>
                        </a:rPr>
                        <a:t>F1-score</a:t>
                      </a:r>
                      <a:endParaRPr lang="en-US" sz="1100" b="1" i="0" u="none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Nunito" panose="020B0604020202020204" charset="-93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mtClean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unito" panose="020B0604020202020204" charset="-93"/>
                        </a:rPr>
                        <a:t>0.8600</a:t>
                      </a:r>
                      <a:endParaRPr lang="en-US" sz="1100" b="0" i="0" u="none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Nunito" panose="020B0604020202020204" charset="-93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unito" panose="020B0604020202020204" charset="-93"/>
                        </a:rPr>
                        <a:t>0.8800</a:t>
                      </a:r>
                      <a:endParaRPr lang="en-US" sz="1100" b="0" i="0" u="none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Nunito" panose="020B0604020202020204" charset="-93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dirty="0" smtClean="0">
                          <a:solidFill>
                            <a:srgbClr val="FF0000"/>
                          </a:solidFill>
                          <a:effectLst/>
                          <a:latin typeface="Nunito" panose="020B0604020202020204" charset="-93"/>
                        </a:rPr>
                        <a:t>0.6557</a:t>
                      </a:r>
                      <a:endParaRPr lang="en-US" sz="1100" b="0" i="0" u="none" dirty="0">
                        <a:solidFill>
                          <a:srgbClr val="FF0000"/>
                        </a:solidFill>
                        <a:effectLst/>
                        <a:latin typeface="Nunito" panose="020B0604020202020204" charset="-93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1" i="0" u="non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Nunito" panose="020B0604020202020204" charset="-93"/>
                        </a:rPr>
                        <a:t>Recall</a:t>
                      </a:r>
                      <a:endParaRPr lang="en-US" sz="1100" b="1" i="0" u="none" dirty="0">
                        <a:solidFill>
                          <a:schemeClr val="tx2">
                            <a:lumMod val="10000"/>
                          </a:schemeClr>
                        </a:solidFill>
                        <a:latin typeface="Nunito" panose="020B0604020202020204" charset="-93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i="0" u="non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Nunito" panose="020B0604020202020204" charset="-93"/>
                        </a:rPr>
                        <a:t>0.8600</a:t>
                      </a:r>
                      <a:endParaRPr lang="en-US" sz="1100" b="0" i="0" u="none" dirty="0">
                        <a:solidFill>
                          <a:schemeClr val="tx2">
                            <a:lumMod val="10000"/>
                          </a:schemeClr>
                        </a:solidFill>
                        <a:latin typeface="Nunito" panose="020B0604020202020204" charset="-93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i="0" u="non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Nunito" panose="020B0604020202020204" charset="-93"/>
                        </a:rPr>
                        <a:t>0.8800</a:t>
                      </a:r>
                      <a:endParaRPr lang="en-US" sz="1100" b="0" i="0" u="none" dirty="0">
                        <a:solidFill>
                          <a:schemeClr val="tx2">
                            <a:lumMod val="10000"/>
                          </a:schemeClr>
                        </a:solidFill>
                        <a:latin typeface="Nunito" panose="020B0604020202020204" charset="-93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i="0" u="none" dirty="0" smtClean="0">
                          <a:solidFill>
                            <a:srgbClr val="FF0000"/>
                          </a:solidFill>
                          <a:latin typeface="Nunito" panose="020B0604020202020204" charset="-93"/>
                        </a:rPr>
                        <a:t>0.6580</a:t>
                      </a:r>
                      <a:endParaRPr lang="en-US" sz="1100" b="0" i="0" u="none" dirty="0">
                        <a:solidFill>
                          <a:srgbClr val="FF0000"/>
                        </a:solidFill>
                        <a:latin typeface="Nunito" panose="020B0604020202020204" charset="-93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138718515"/>
                  </a:ext>
                </a:extLst>
              </a:tr>
              <a:tr h="0">
                <a:tc rowSpan="3">
                  <a:txBody>
                    <a:bodyPr/>
                    <a:lstStyle/>
                    <a:p>
                      <a:pPr algn="ctr" rtl="0" fontAlgn="t">
                        <a:lnSpc>
                          <a:spcPct val="2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unito" panose="020B0604020202020204" charset="-93"/>
                        </a:rPr>
                        <a:t>200-500</a:t>
                      </a:r>
                      <a:endParaRPr lang="en-US" sz="1100" b="1" i="0" u="none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Nunito" panose="020B0604020202020204" charset="-93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unito" panose="020B0604020202020204" charset="-93"/>
                        </a:rPr>
                        <a:t>Accuracy</a:t>
                      </a:r>
                      <a:endParaRPr lang="en-US" sz="1100" b="1" i="0" u="none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Nunito" panose="020B0604020202020204" charset="-93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unito" panose="020B0604020202020204" charset="-93"/>
                        </a:rPr>
                        <a:t>0.8700</a:t>
                      </a:r>
                      <a:endParaRPr lang="en-US" sz="1100" b="0" i="0" u="none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Nunito" panose="020B0604020202020204" charset="-93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unito" panose="020B0604020202020204" charset="-93"/>
                        </a:rPr>
                        <a:t>0.9000</a:t>
                      </a:r>
                      <a:endParaRPr lang="en-US" sz="1100" b="0" i="0" u="none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Nunito" panose="020B0604020202020204" charset="-93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unito" panose="020B0604020202020204" charset="-93"/>
                        </a:rPr>
                        <a:t>0.9120</a:t>
                      </a:r>
                      <a:endParaRPr lang="en-US" sz="1100" b="0" i="0" u="none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Nunito" panose="020B0604020202020204" charset="-93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unito" panose="020B0604020202020204" charset="-93"/>
                        </a:rPr>
                        <a:t>F1-score</a:t>
                      </a:r>
                      <a:endParaRPr lang="en-US" sz="1100" b="1" i="0" u="none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Nunito" panose="020B0604020202020204" charset="-93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unito" panose="020B0604020202020204" charset="-93"/>
                        </a:rPr>
                        <a:t>0.8700</a:t>
                      </a:r>
                      <a:endParaRPr lang="en-US" sz="1100" b="0" i="0" u="none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Nunito" panose="020B0604020202020204" charset="-93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unito" panose="020B0604020202020204" charset="-93"/>
                        </a:rPr>
                        <a:t>0.9000</a:t>
                      </a:r>
                      <a:endParaRPr lang="en-US" sz="1100" b="0" i="0" u="none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Nunito" panose="020B0604020202020204" charset="-93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unito" panose="020B0604020202020204" charset="-93"/>
                        </a:rPr>
                        <a:t>0.9119</a:t>
                      </a:r>
                      <a:endParaRPr lang="en-US" sz="1100" b="0" i="0" u="none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Nunito" panose="020B0604020202020204" charset="-93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1" i="0" u="non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Nunito" panose="020B0604020202020204" charset="-93"/>
                        </a:rPr>
                        <a:t>Recall</a:t>
                      </a:r>
                      <a:endParaRPr lang="en-US" sz="1100" b="1" i="0" u="none" dirty="0">
                        <a:solidFill>
                          <a:schemeClr val="tx2">
                            <a:lumMod val="10000"/>
                          </a:schemeClr>
                        </a:solidFill>
                        <a:latin typeface="Nunito" panose="020B0604020202020204" charset="-93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unito" panose="020B0604020202020204" charset="-93"/>
                        </a:rPr>
                        <a:t>0.8700</a:t>
                      </a:r>
                      <a:endParaRPr lang="en-US" sz="1100" b="0" i="0" u="none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Nunito" panose="020B0604020202020204" charset="-93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unito" panose="020B0604020202020204" charset="-93"/>
                        </a:rPr>
                        <a:t>0.9000</a:t>
                      </a:r>
                      <a:endParaRPr lang="en-US" sz="1100" b="0" i="0" u="none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Nunito" panose="020B0604020202020204" charset="-93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b="0" i="0" u="non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unito" panose="020B0604020202020204" charset="-93"/>
                        </a:rPr>
                        <a:t>0.9120</a:t>
                      </a:r>
                      <a:endParaRPr lang="en-US" sz="1100" b="0" i="0" u="none" dirty="0" smtClean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Nunito" panose="020B0604020202020204" charset="-93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975614122"/>
                  </a:ext>
                </a:extLst>
              </a:tr>
              <a:tr h="0">
                <a:tc rowSpan="3">
                  <a:txBody>
                    <a:bodyPr/>
                    <a:lstStyle/>
                    <a:p>
                      <a:pPr algn="ctr" rtl="0" fontAlgn="t">
                        <a:lnSpc>
                          <a:spcPct val="2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unito" panose="020B0604020202020204" charset="-93"/>
                        </a:rPr>
                        <a:t>500-500</a:t>
                      </a:r>
                      <a:endParaRPr lang="en-US" sz="1100" b="1" i="0" u="none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Nunito" panose="020B0604020202020204" charset="-93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unito" panose="020B0604020202020204" charset="-93"/>
                        </a:rPr>
                        <a:t>Accuracy</a:t>
                      </a:r>
                      <a:endParaRPr lang="en-US" sz="1100" b="1" i="0" u="none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Nunito" panose="020B0604020202020204" charset="-93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unito" panose="020B0604020202020204" charset="-93"/>
                        </a:rPr>
                        <a:t>0.9300</a:t>
                      </a:r>
                      <a:endParaRPr lang="en-US" sz="1100" b="0" i="0" u="none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Nunito" panose="020B0604020202020204" charset="-93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unito" panose="020B0604020202020204" charset="-93"/>
                        </a:rPr>
                        <a:t>0.9300</a:t>
                      </a:r>
                      <a:endParaRPr lang="en-US" sz="1100" b="0" i="0" u="none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Nunito" panose="020B0604020202020204" charset="-93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unito" panose="020B0604020202020204" charset="-93"/>
                        </a:rPr>
                        <a:t>0.9440</a:t>
                      </a:r>
                      <a:endParaRPr lang="en-US" sz="1100" b="0" i="0" u="none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Nunito" panose="020B0604020202020204" charset="-93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unito" panose="020B0604020202020204" charset="-93"/>
                        </a:rPr>
                        <a:t>F1-score</a:t>
                      </a:r>
                      <a:endParaRPr lang="en-US" sz="1100" b="1" i="0" u="none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Nunito" panose="020B0604020202020204" charset="-93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unito" panose="020B0604020202020204" charset="-93"/>
                        </a:rPr>
                        <a:t>0.9300</a:t>
                      </a:r>
                      <a:endParaRPr lang="en-US" sz="1100" b="0" i="0" u="none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Nunito" panose="020B0604020202020204" charset="-93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unito" panose="020B0604020202020204" charset="-93"/>
                        </a:rPr>
                        <a:t>0.9300</a:t>
                      </a:r>
                      <a:endParaRPr lang="en-US" sz="1100" b="0" i="0" u="none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Nunito" panose="020B0604020202020204" charset="-93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b="0" i="0" u="non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unito" panose="020B0604020202020204" charset="-93"/>
                        </a:rPr>
                        <a:t>0.9440</a:t>
                      </a: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1" i="0" u="non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Nunito" panose="020B0604020202020204" charset="-93"/>
                        </a:rPr>
                        <a:t>Recall</a:t>
                      </a:r>
                      <a:endParaRPr lang="en-US" sz="1100" b="1" i="0" u="none" dirty="0">
                        <a:solidFill>
                          <a:schemeClr val="tx2">
                            <a:lumMod val="10000"/>
                          </a:schemeClr>
                        </a:solidFill>
                        <a:latin typeface="Nunito" panose="020B0604020202020204" charset="-93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b="0" i="0" u="non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unito" panose="020B0604020202020204" charset="-93"/>
                        </a:rPr>
                        <a:t>0.9300</a:t>
                      </a:r>
                      <a:endParaRPr lang="en-US" sz="1100" b="0" i="0" u="none" dirty="0" smtClean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Nunito" panose="020B0604020202020204" charset="-93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b="0" i="0" u="non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unito" panose="020B0604020202020204" charset="-93"/>
                        </a:rPr>
                        <a:t>0.9300</a:t>
                      </a:r>
                      <a:endParaRPr lang="en-US" sz="1100" b="0" i="0" u="none" dirty="0" smtClean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Nunito" panose="020B0604020202020204" charset="-93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b="0" i="0" u="non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unito" panose="020B0604020202020204" charset="-93"/>
                        </a:rPr>
                        <a:t>0.9440</a:t>
                      </a: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090514413"/>
                  </a:ext>
                </a:extLst>
              </a:tr>
            </a:tbl>
          </a:graphicData>
        </a:graphic>
      </p:graphicFrame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1600200" y="1519238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0982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/>
          <p:nvPr/>
        </p:nvSpPr>
        <p:spPr>
          <a:xfrm>
            <a:off x="0" y="88627"/>
            <a:ext cx="3795901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0" lvl="0" algn="l" rtl="0">
              <a:spcBef>
                <a:spcPts val="0"/>
              </a:spcBef>
              <a:spcAft>
                <a:spcPts val="0"/>
              </a:spcAft>
              <a:buSzPts val="1600"/>
            </a:pPr>
            <a:r>
              <a:rPr lang="en" sz="2400" b="1" dirty="0" smtClean="0">
                <a:latin typeface="Calibri"/>
                <a:ea typeface="Calibri"/>
                <a:cs typeface="Calibri"/>
                <a:sym typeface="Calibri"/>
              </a:rPr>
              <a:t>Experiment Result</a:t>
            </a:r>
            <a:r>
              <a:rPr lang="en" sz="2400" b="1" dirty="0" smtClean="0">
                <a:latin typeface="Calibri"/>
                <a:ea typeface="Calibri"/>
                <a:cs typeface="Calibri"/>
                <a:sym typeface="Calibri"/>
              </a:rPr>
              <a:t> (2)</a:t>
            </a:r>
            <a:endParaRPr sz="24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1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2593546" y="365611"/>
            <a:ext cx="45581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0000"/>
                </a:solidFill>
              </a:rPr>
              <a:t>DQN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2" name="AutoShape 4" descr="f1 Score Definition | Encor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1600200" y="170497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3869" y="974071"/>
            <a:ext cx="5957455" cy="3851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620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/>
          <p:nvPr/>
        </p:nvSpPr>
        <p:spPr>
          <a:xfrm>
            <a:off x="0" y="88627"/>
            <a:ext cx="3795901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0" lvl="0" algn="l" rtl="0">
              <a:spcBef>
                <a:spcPts val="0"/>
              </a:spcBef>
              <a:spcAft>
                <a:spcPts val="0"/>
              </a:spcAft>
              <a:buSzPts val="1600"/>
            </a:pPr>
            <a:r>
              <a:rPr lang="en" sz="2400" b="1" dirty="0" smtClean="0">
                <a:latin typeface="Calibri"/>
                <a:ea typeface="Calibri"/>
                <a:cs typeface="Calibri"/>
                <a:sym typeface="Calibri"/>
              </a:rPr>
              <a:t>Experiment Result</a:t>
            </a:r>
            <a:r>
              <a:rPr lang="en" sz="2400" b="1" dirty="0" smtClean="0">
                <a:latin typeface="Calibri"/>
                <a:ea typeface="Calibri"/>
                <a:cs typeface="Calibri"/>
                <a:sym typeface="Calibri"/>
              </a:rPr>
              <a:t> (2)</a:t>
            </a:r>
            <a:endParaRPr sz="24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1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2593546" y="365611"/>
            <a:ext cx="45581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0000"/>
                </a:solidFill>
              </a:rPr>
              <a:t>Momentum DQN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2" name="AutoShape 4" descr="f1 Score Definition | Encor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1600200" y="170497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5925" y="875685"/>
            <a:ext cx="6115596" cy="3954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894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/>
          <p:nvPr/>
        </p:nvSpPr>
        <p:spPr>
          <a:xfrm>
            <a:off x="0" y="88627"/>
            <a:ext cx="3795901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0" lvl="0" algn="l" rtl="0">
              <a:spcBef>
                <a:spcPts val="0"/>
              </a:spcBef>
              <a:spcAft>
                <a:spcPts val="0"/>
              </a:spcAft>
              <a:buSzPts val="1600"/>
            </a:pPr>
            <a:r>
              <a:rPr lang="en" sz="2400" b="1" dirty="0" smtClean="0">
                <a:latin typeface="Calibri"/>
                <a:ea typeface="Calibri"/>
                <a:cs typeface="Calibri"/>
                <a:sym typeface="Calibri"/>
              </a:rPr>
              <a:t>Experiment Result</a:t>
            </a:r>
            <a:r>
              <a:rPr lang="en" sz="2400" b="1" dirty="0" smtClean="0">
                <a:latin typeface="Calibri"/>
                <a:ea typeface="Calibri"/>
                <a:cs typeface="Calibri"/>
                <a:sym typeface="Calibri"/>
              </a:rPr>
              <a:t> (2)</a:t>
            </a:r>
            <a:endParaRPr sz="24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1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2593546" y="365611"/>
            <a:ext cx="45581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0000"/>
                </a:solidFill>
              </a:rPr>
              <a:t>Momentum DQN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2" name="AutoShape 4" descr="f1 Score Definition | Encor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1600200" y="170497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357" y="1258599"/>
            <a:ext cx="3820680" cy="247034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6846" y="1258599"/>
            <a:ext cx="3918238" cy="2533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200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/>
          <p:nvPr/>
        </p:nvSpPr>
        <p:spPr>
          <a:xfrm>
            <a:off x="0" y="88627"/>
            <a:ext cx="3795901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0" lvl="0" algn="l" rtl="0">
              <a:spcBef>
                <a:spcPts val="0"/>
              </a:spcBef>
              <a:spcAft>
                <a:spcPts val="0"/>
              </a:spcAft>
              <a:buSzPts val="1600"/>
            </a:pPr>
            <a:r>
              <a:rPr lang="en" sz="2400" b="1" dirty="0" smtClean="0">
                <a:latin typeface="Calibri"/>
                <a:ea typeface="Calibri"/>
                <a:cs typeface="Calibri"/>
                <a:sym typeface="Calibri"/>
              </a:rPr>
              <a:t>Experiment Result</a:t>
            </a:r>
            <a:r>
              <a:rPr lang="en" sz="2400" b="1" dirty="0" smtClean="0">
                <a:latin typeface="Calibri"/>
                <a:ea typeface="Calibri"/>
                <a:cs typeface="Calibri"/>
                <a:sym typeface="Calibri"/>
              </a:rPr>
              <a:t> (2)</a:t>
            </a:r>
            <a:endParaRPr sz="24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1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2593546" y="365611"/>
            <a:ext cx="45581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0000"/>
                </a:solidFill>
              </a:rPr>
              <a:t>DQN vs. </a:t>
            </a:r>
            <a:r>
              <a:rPr lang="en-US" sz="2400" dirty="0" smtClean="0">
                <a:solidFill>
                  <a:srgbClr val="FF0000"/>
                </a:solidFill>
              </a:rPr>
              <a:t>Momentum DQN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2" name="AutoShape 4" descr="f1 Score Definition | Encor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1600200" y="170497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1343" y="973330"/>
            <a:ext cx="5826323" cy="3767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027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/>
          <p:nvPr/>
        </p:nvSpPr>
        <p:spPr>
          <a:xfrm>
            <a:off x="0" y="88627"/>
            <a:ext cx="3795901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0" lvl="0" algn="l" rtl="0">
              <a:spcBef>
                <a:spcPts val="0"/>
              </a:spcBef>
              <a:spcAft>
                <a:spcPts val="0"/>
              </a:spcAft>
              <a:buSzPts val="1600"/>
            </a:pPr>
            <a:r>
              <a:rPr lang="en" sz="2400" b="1" dirty="0" smtClean="0">
                <a:latin typeface="Calibri"/>
                <a:ea typeface="Calibri"/>
                <a:cs typeface="Calibri"/>
                <a:sym typeface="Calibri"/>
              </a:rPr>
              <a:t>Experiment Result</a:t>
            </a:r>
            <a:r>
              <a:rPr lang="en" sz="2400" b="1" dirty="0" smtClean="0">
                <a:latin typeface="Calibri"/>
                <a:ea typeface="Calibri"/>
                <a:cs typeface="Calibri"/>
                <a:sym typeface="Calibri"/>
              </a:rPr>
              <a:t> (3)</a:t>
            </a:r>
            <a:endParaRPr sz="24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1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2593546" y="365611"/>
            <a:ext cx="45581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0000"/>
                </a:solidFill>
              </a:rPr>
              <a:t>DQN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2" name="AutoShape 4" descr="f1 Score Definition | Encor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1600200" y="170497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6761" y="971372"/>
            <a:ext cx="5829351" cy="3769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867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/>
          <p:nvPr/>
        </p:nvSpPr>
        <p:spPr>
          <a:xfrm>
            <a:off x="379150" y="372000"/>
            <a:ext cx="30618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0" lvl="0" algn="l" rtl="0">
              <a:spcBef>
                <a:spcPts val="0"/>
              </a:spcBef>
              <a:spcAft>
                <a:spcPts val="0"/>
              </a:spcAft>
              <a:buSzPts val="1600"/>
            </a:pPr>
            <a:r>
              <a:rPr lang="en" sz="1600" b="1" dirty="0" smtClean="0">
                <a:latin typeface="Calibri"/>
                <a:ea typeface="Calibri"/>
                <a:cs typeface="Calibri"/>
                <a:sym typeface="Calibri"/>
              </a:rPr>
              <a:t>Table of Contents </a:t>
            </a:r>
            <a:endParaRPr sz="16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1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7430" y="372000"/>
            <a:ext cx="4443457" cy="4457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832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/>
          <p:nvPr/>
        </p:nvSpPr>
        <p:spPr>
          <a:xfrm>
            <a:off x="0" y="88627"/>
            <a:ext cx="3795901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0" lvl="0" algn="l" rtl="0">
              <a:spcBef>
                <a:spcPts val="0"/>
              </a:spcBef>
              <a:spcAft>
                <a:spcPts val="0"/>
              </a:spcAft>
              <a:buSzPts val="1600"/>
            </a:pPr>
            <a:r>
              <a:rPr lang="en" sz="2400" b="1" dirty="0" smtClean="0">
                <a:latin typeface="Calibri"/>
                <a:ea typeface="Calibri"/>
                <a:cs typeface="Calibri"/>
                <a:sym typeface="Calibri"/>
              </a:rPr>
              <a:t>Experiment Result</a:t>
            </a:r>
            <a:r>
              <a:rPr lang="en" sz="2400" b="1" dirty="0" smtClean="0">
                <a:latin typeface="Calibri"/>
                <a:ea typeface="Calibri"/>
                <a:cs typeface="Calibri"/>
                <a:sym typeface="Calibri"/>
              </a:rPr>
              <a:t> (3)</a:t>
            </a:r>
            <a:endParaRPr sz="24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1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2593546" y="365611"/>
            <a:ext cx="45581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0000"/>
                </a:solidFill>
              </a:rPr>
              <a:t>Momentum DQN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2" name="AutoShape 4" descr="f1 Score Definition | Encor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1600200" y="170497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8999" y="827276"/>
            <a:ext cx="6231948" cy="4029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33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/>
          <p:nvPr/>
        </p:nvSpPr>
        <p:spPr>
          <a:xfrm>
            <a:off x="0" y="88627"/>
            <a:ext cx="3795901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0" lvl="0" algn="l" rtl="0">
              <a:spcBef>
                <a:spcPts val="0"/>
              </a:spcBef>
              <a:spcAft>
                <a:spcPts val="0"/>
              </a:spcAft>
              <a:buSzPts val="1600"/>
            </a:pPr>
            <a:r>
              <a:rPr lang="en" sz="2400" b="1" dirty="0" smtClean="0">
                <a:latin typeface="Calibri"/>
                <a:ea typeface="Calibri"/>
                <a:cs typeface="Calibri"/>
                <a:sym typeface="Calibri"/>
              </a:rPr>
              <a:t>Experiment Result</a:t>
            </a:r>
            <a:r>
              <a:rPr lang="en" sz="2400" b="1" dirty="0" smtClean="0">
                <a:latin typeface="Calibri"/>
                <a:ea typeface="Calibri"/>
                <a:cs typeface="Calibri"/>
                <a:sym typeface="Calibri"/>
              </a:rPr>
              <a:t> (3)</a:t>
            </a:r>
            <a:endParaRPr sz="24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1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2593546" y="365611"/>
            <a:ext cx="45581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0000"/>
                </a:solidFill>
              </a:rPr>
              <a:t>Momentum DQN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2" name="AutoShape 4" descr="f1 Score Definition | Encor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1600200" y="170497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039" y="1104260"/>
            <a:ext cx="3940687" cy="254793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8692" y="1104260"/>
            <a:ext cx="3894199" cy="2517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850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/>
          <p:nvPr/>
        </p:nvSpPr>
        <p:spPr>
          <a:xfrm>
            <a:off x="0" y="88627"/>
            <a:ext cx="3795901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0" lvl="0" algn="l" rtl="0">
              <a:spcBef>
                <a:spcPts val="0"/>
              </a:spcBef>
              <a:spcAft>
                <a:spcPts val="0"/>
              </a:spcAft>
              <a:buSzPts val="1600"/>
            </a:pPr>
            <a:r>
              <a:rPr lang="en" sz="2400" b="1" dirty="0" smtClean="0">
                <a:latin typeface="Calibri"/>
                <a:ea typeface="Calibri"/>
                <a:cs typeface="Calibri"/>
                <a:sym typeface="Calibri"/>
              </a:rPr>
              <a:t>Experiment Result</a:t>
            </a:r>
            <a:r>
              <a:rPr lang="en" sz="2400" b="1" dirty="0" smtClean="0">
                <a:latin typeface="Calibri"/>
                <a:ea typeface="Calibri"/>
                <a:cs typeface="Calibri"/>
                <a:sym typeface="Calibri"/>
              </a:rPr>
              <a:t> (3)</a:t>
            </a:r>
            <a:endParaRPr sz="24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1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2593546" y="365611"/>
            <a:ext cx="45581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0000"/>
                </a:solidFill>
              </a:rPr>
              <a:t>DQN vs. </a:t>
            </a:r>
            <a:r>
              <a:rPr lang="en-US" sz="2400" dirty="0" smtClean="0">
                <a:solidFill>
                  <a:srgbClr val="FF0000"/>
                </a:solidFill>
              </a:rPr>
              <a:t>Momentum DQN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2" name="AutoShape 4" descr="f1 Score Definition | Encor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1600200" y="170497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1694" y="1218057"/>
            <a:ext cx="4501584" cy="2910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920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/>
          <p:nvPr/>
        </p:nvSpPr>
        <p:spPr>
          <a:xfrm>
            <a:off x="0" y="88627"/>
            <a:ext cx="3795901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0" lvl="0" algn="l" rtl="0">
              <a:spcBef>
                <a:spcPts val="0"/>
              </a:spcBef>
              <a:spcAft>
                <a:spcPts val="0"/>
              </a:spcAft>
              <a:buSzPts val="1600"/>
            </a:pPr>
            <a:r>
              <a:rPr lang="en" sz="2400" b="1" dirty="0" smtClean="0">
                <a:latin typeface="Calibri"/>
                <a:ea typeface="Calibri"/>
                <a:cs typeface="Calibri"/>
                <a:sym typeface="Calibri"/>
              </a:rPr>
              <a:t>Experiment Result</a:t>
            </a:r>
            <a:r>
              <a:rPr lang="en" sz="2400" b="1" dirty="0" smtClean="0">
                <a:latin typeface="Calibri"/>
                <a:ea typeface="Calibri"/>
                <a:cs typeface="Calibri"/>
                <a:sym typeface="Calibri"/>
              </a:rPr>
              <a:t> (4)</a:t>
            </a:r>
            <a:endParaRPr sz="24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1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2593546" y="365611"/>
            <a:ext cx="45581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0000"/>
                </a:solidFill>
              </a:rPr>
              <a:t>DQN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2" name="AutoShape 4" descr="f1 Score Definition | Encor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1600200" y="170497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7950" y="1028748"/>
            <a:ext cx="5740613" cy="3711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953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/>
          <p:nvPr/>
        </p:nvSpPr>
        <p:spPr>
          <a:xfrm>
            <a:off x="0" y="88627"/>
            <a:ext cx="3795901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0" lvl="0" algn="l" rtl="0">
              <a:spcBef>
                <a:spcPts val="0"/>
              </a:spcBef>
              <a:spcAft>
                <a:spcPts val="0"/>
              </a:spcAft>
              <a:buSzPts val="1600"/>
            </a:pPr>
            <a:r>
              <a:rPr lang="en" sz="2400" b="1" dirty="0" smtClean="0">
                <a:latin typeface="Calibri"/>
                <a:ea typeface="Calibri"/>
                <a:cs typeface="Calibri"/>
                <a:sym typeface="Calibri"/>
              </a:rPr>
              <a:t>Experiment Result</a:t>
            </a:r>
            <a:r>
              <a:rPr lang="en" sz="2400" b="1" dirty="0" smtClean="0">
                <a:latin typeface="Calibri"/>
                <a:ea typeface="Calibri"/>
                <a:cs typeface="Calibri"/>
                <a:sym typeface="Calibri"/>
              </a:rPr>
              <a:t> (4)</a:t>
            </a:r>
            <a:endParaRPr sz="24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1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2593546" y="365611"/>
            <a:ext cx="45581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0000"/>
                </a:solidFill>
              </a:rPr>
              <a:t>Momentum DQN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2" name="AutoShape 4" descr="f1 Score Definition | Encor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1600200" y="170497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8889" y="875685"/>
            <a:ext cx="6083456" cy="3933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166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/>
          <p:nvPr/>
        </p:nvSpPr>
        <p:spPr>
          <a:xfrm>
            <a:off x="0" y="88627"/>
            <a:ext cx="3795901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0" lvl="0" algn="l" rtl="0">
              <a:spcBef>
                <a:spcPts val="0"/>
              </a:spcBef>
              <a:spcAft>
                <a:spcPts val="0"/>
              </a:spcAft>
              <a:buSzPts val="1600"/>
            </a:pPr>
            <a:r>
              <a:rPr lang="en" sz="2400" b="1" dirty="0" smtClean="0">
                <a:latin typeface="Calibri"/>
                <a:ea typeface="Calibri"/>
                <a:cs typeface="Calibri"/>
                <a:sym typeface="Calibri"/>
              </a:rPr>
              <a:t>Experiment Result</a:t>
            </a:r>
            <a:r>
              <a:rPr lang="en" sz="2400" b="1" dirty="0" smtClean="0">
                <a:latin typeface="Calibri"/>
                <a:ea typeface="Calibri"/>
                <a:cs typeface="Calibri"/>
                <a:sym typeface="Calibri"/>
              </a:rPr>
              <a:t> (4)</a:t>
            </a:r>
            <a:endParaRPr sz="24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1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2593546" y="365611"/>
            <a:ext cx="45581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0000"/>
                </a:solidFill>
              </a:rPr>
              <a:t>Momentum DQN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2" name="AutoShape 4" descr="f1 Score Definition | Encor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1600200" y="170497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980" y="992249"/>
            <a:ext cx="4029076" cy="260508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2307" y="1005687"/>
            <a:ext cx="4008293" cy="259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677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/>
          <p:nvPr/>
        </p:nvSpPr>
        <p:spPr>
          <a:xfrm>
            <a:off x="0" y="88627"/>
            <a:ext cx="3795901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0" lvl="0" algn="l" rtl="0">
              <a:spcBef>
                <a:spcPts val="0"/>
              </a:spcBef>
              <a:spcAft>
                <a:spcPts val="0"/>
              </a:spcAft>
              <a:buSzPts val="1600"/>
            </a:pPr>
            <a:r>
              <a:rPr lang="en" sz="2400" b="1" dirty="0" smtClean="0">
                <a:latin typeface="Calibri"/>
                <a:ea typeface="Calibri"/>
                <a:cs typeface="Calibri"/>
                <a:sym typeface="Calibri"/>
              </a:rPr>
              <a:t>Experiment Result</a:t>
            </a:r>
            <a:r>
              <a:rPr lang="en" sz="2400" b="1" dirty="0" smtClean="0">
                <a:latin typeface="Calibri"/>
                <a:ea typeface="Calibri"/>
                <a:cs typeface="Calibri"/>
                <a:sym typeface="Calibri"/>
              </a:rPr>
              <a:t> (4)</a:t>
            </a:r>
            <a:endParaRPr sz="24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1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2593546" y="365611"/>
            <a:ext cx="45581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0000"/>
                </a:solidFill>
              </a:rPr>
              <a:t>DQN vs. </a:t>
            </a:r>
            <a:r>
              <a:rPr lang="en-US" sz="2400" dirty="0" smtClean="0">
                <a:solidFill>
                  <a:srgbClr val="FF0000"/>
                </a:solidFill>
              </a:rPr>
              <a:t>Momentum DQN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2" name="AutoShape 4" descr="f1 Score Definition | Encor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1600200" y="170497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2597" y="1215096"/>
            <a:ext cx="3663803" cy="236891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126" y="1215096"/>
            <a:ext cx="3662127" cy="2367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63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/>
          <p:nvPr/>
        </p:nvSpPr>
        <p:spPr>
          <a:xfrm>
            <a:off x="0" y="88627"/>
            <a:ext cx="3795901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0" lvl="0" algn="l" rtl="0">
              <a:spcBef>
                <a:spcPts val="0"/>
              </a:spcBef>
              <a:spcAft>
                <a:spcPts val="0"/>
              </a:spcAft>
              <a:buSzPts val="1600"/>
            </a:pPr>
            <a:r>
              <a:rPr lang="en" sz="2400" b="1" dirty="0" smtClean="0">
                <a:latin typeface="Calibri"/>
                <a:ea typeface="Calibri"/>
                <a:cs typeface="Calibri"/>
                <a:sym typeface="Calibri"/>
              </a:rPr>
              <a:t>Result Experiment </a:t>
            </a:r>
            <a:r>
              <a:rPr lang="en" sz="2400" b="1" dirty="0" smtClean="0">
                <a:latin typeface="Calibri"/>
                <a:ea typeface="Calibri"/>
                <a:cs typeface="Calibri"/>
                <a:sym typeface="Calibri"/>
              </a:rPr>
              <a:t>(5)</a:t>
            </a:r>
            <a:endParaRPr sz="24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1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  <p:sp>
        <p:nvSpPr>
          <p:cNvPr id="2" name="AutoShape 4" descr="f1 Score Definition | Encor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1600200" y="170497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1600200" y="1519238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1600200" y="1519238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339" y="538163"/>
            <a:ext cx="2917511" cy="188638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0850" y="506315"/>
            <a:ext cx="2913410" cy="188372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90077" y="538163"/>
            <a:ext cx="2917514" cy="188638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422072" y="2456393"/>
            <a:ext cx="414141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/>
              <a:t>Momentum DQN Test Accuracy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2488771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/>
          <p:nvPr/>
        </p:nvSpPr>
        <p:spPr>
          <a:xfrm>
            <a:off x="0" y="88627"/>
            <a:ext cx="3795901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0" lvl="0" algn="l" rtl="0">
              <a:spcBef>
                <a:spcPts val="0"/>
              </a:spcBef>
              <a:spcAft>
                <a:spcPts val="0"/>
              </a:spcAft>
              <a:buSzPts val="1600"/>
            </a:pPr>
            <a:r>
              <a:rPr lang="en" sz="2400" b="1" dirty="0" smtClean="0">
                <a:latin typeface="Calibri"/>
                <a:ea typeface="Calibri"/>
                <a:cs typeface="Calibri"/>
                <a:sym typeface="Calibri"/>
              </a:rPr>
              <a:t>Experiment Result</a:t>
            </a:r>
            <a:r>
              <a:rPr lang="en" sz="2400" b="1" dirty="0" smtClean="0">
                <a:latin typeface="Calibri"/>
                <a:ea typeface="Calibri"/>
                <a:cs typeface="Calibri"/>
                <a:sym typeface="Calibri"/>
              </a:rPr>
              <a:t> (6)</a:t>
            </a:r>
            <a:endParaRPr sz="24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1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2628182" y="510115"/>
            <a:ext cx="45581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0000"/>
                </a:solidFill>
              </a:rPr>
              <a:t>Localization: Momentum DQN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2" name="AutoShape 4" descr="f1 Score Definition | Encor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1600200" y="170497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2070" y="1035675"/>
            <a:ext cx="5729899" cy="3704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970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/>
          <p:nvPr/>
        </p:nvSpPr>
        <p:spPr>
          <a:xfrm>
            <a:off x="0" y="88627"/>
            <a:ext cx="3795901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0" lvl="0" algn="l" rtl="0">
              <a:spcBef>
                <a:spcPts val="0"/>
              </a:spcBef>
              <a:spcAft>
                <a:spcPts val="0"/>
              </a:spcAft>
              <a:buSzPts val="1600"/>
            </a:pPr>
            <a:r>
              <a:rPr lang="en" sz="2400" b="1" dirty="0" smtClean="0">
                <a:latin typeface="Calibri"/>
                <a:ea typeface="Calibri"/>
                <a:cs typeface="Calibri"/>
                <a:sym typeface="Calibri"/>
              </a:rPr>
              <a:t>Experiment Result</a:t>
            </a:r>
            <a:r>
              <a:rPr lang="en" sz="2400" b="1" dirty="0" smtClean="0">
                <a:latin typeface="Calibri"/>
                <a:ea typeface="Calibri"/>
                <a:cs typeface="Calibri"/>
                <a:sym typeface="Calibri"/>
              </a:rPr>
              <a:t> (6)</a:t>
            </a:r>
            <a:endParaRPr sz="24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1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2607401" y="414020"/>
            <a:ext cx="45581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0000"/>
                </a:solidFill>
              </a:rPr>
              <a:t>Localization: Momentum DQN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2" name="AutoShape 4" descr="f1 Score Definition | Encor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1600200" y="170497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8998" y="919579"/>
            <a:ext cx="5841748" cy="3777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689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/>
          <p:nvPr/>
        </p:nvSpPr>
        <p:spPr>
          <a:xfrm>
            <a:off x="59482" y="143399"/>
            <a:ext cx="3061800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0" lvl="0" algn="l" rtl="0">
              <a:spcBef>
                <a:spcPts val="0"/>
              </a:spcBef>
              <a:spcAft>
                <a:spcPts val="0"/>
              </a:spcAft>
              <a:buSzPts val="1600"/>
            </a:pPr>
            <a:r>
              <a:rPr lang="en" sz="2800" b="1" dirty="0" smtClean="0">
                <a:latin typeface="Calibri"/>
                <a:ea typeface="Calibri"/>
                <a:cs typeface="Calibri"/>
                <a:sym typeface="Calibri"/>
              </a:rPr>
              <a:t>Introduction </a:t>
            </a:r>
            <a:endParaRPr sz="28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1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2718955" y="307221"/>
            <a:ext cx="3706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</a:rPr>
              <a:t>Why it matters? 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03357" y="847497"/>
            <a:ext cx="70034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/>
              <a:t>Brain tumor </a:t>
            </a:r>
            <a:r>
              <a:rPr lang="en-US" sz="1800" b="1" dirty="0" smtClean="0"/>
              <a:t>classification and localization: </a:t>
            </a:r>
            <a:r>
              <a:rPr lang="en-US" sz="1800" dirty="0" smtClean="0"/>
              <a:t>is </a:t>
            </a:r>
            <a:r>
              <a:rPr lang="en-US" sz="1800" dirty="0"/>
              <a:t>a crucial task in medical imaging for accurate diagnosis and treatment planning</a:t>
            </a:r>
            <a:r>
              <a:rPr lang="en-US" sz="1800" dirty="0" smtClean="0"/>
              <a:t>. </a:t>
            </a:r>
            <a:endParaRPr lang="en-US" sz="1800" dirty="0"/>
          </a:p>
        </p:txBody>
      </p:sp>
      <p:sp>
        <p:nvSpPr>
          <p:cNvPr id="8" name="TextBox 7"/>
          <p:cNvSpPr txBox="1"/>
          <p:nvPr/>
        </p:nvSpPr>
        <p:spPr>
          <a:xfrm>
            <a:off x="1003357" y="3962116"/>
            <a:ext cx="276225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CNNs model are very robust to address with </a:t>
            </a:r>
            <a:r>
              <a:rPr lang="en-US" b="1" dirty="0" smtClean="0">
                <a:solidFill>
                  <a:srgbClr val="FF0000"/>
                </a:solidFill>
              </a:rPr>
              <a:t>large amounts of training data</a:t>
            </a:r>
            <a:r>
              <a:rPr lang="en-US" dirty="0" smtClean="0"/>
              <a:t>. 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327739" y="3948239"/>
            <a:ext cx="287237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But, more </a:t>
            </a:r>
            <a:r>
              <a:rPr lang="en-US" dirty="0"/>
              <a:t>and more </a:t>
            </a:r>
            <a:r>
              <a:rPr lang="en-US" b="1" dirty="0">
                <a:solidFill>
                  <a:srgbClr val="FF0000"/>
                </a:solidFill>
              </a:rPr>
              <a:t>scarcity of medical </a:t>
            </a:r>
            <a:r>
              <a:rPr lang="en-US" b="1" dirty="0" smtClean="0">
                <a:solidFill>
                  <a:srgbClr val="FF0000"/>
                </a:solidFill>
              </a:rPr>
              <a:t>data</a:t>
            </a:r>
            <a:r>
              <a:rPr lang="en-US" dirty="0" smtClean="0"/>
              <a:t>. How to deal these challenges? 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691813"/>
            <a:ext cx="4119174" cy="205844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/>
          <a:srcRect l="720"/>
          <a:stretch/>
        </p:blipFill>
        <p:spPr>
          <a:xfrm>
            <a:off x="616781" y="1691813"/>
            <a:ext cx="3635795" cy="2058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609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/>
          <p:nvPr/>
        </p:nvSpPr>
        <p:spPr>
          <a:xfrm>
            <a:off x="0" y="88627"/>
            <a:ext cx="3795901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0" lvl="0" algn="l" rtl="0">
              <a:spcBef>
                <a:spcPts val="0"/>
              </a:spcBef>
              <a:spcAft>
                <a:spcPts val="0"/>
              </a:spcAft>
              <a:buSzPts val="1600"/>
            </a:pPr>
            <a:r>
              <a:rPr lang="en" sz="2400" b="1" dirty="0" smtClean="0">
                <a:latin typeface="Calibri"/>
                <a:ea typeface="Calibri"/>
                <a:cs typeface="Calibri"/>
                <a:sym typeface="Calibri"/>
              </a:rPr>
              <a:t>Experiment Result</a:t>
            </a:r>
            <a:r>
              <a:rPr lang="en" sz="2400" b="1" dirty="0" smtClean="0">
                <a:latin typeface="Calibri"/>
                <a:ea typeface="Calibri"/>
                <a:cs typeface="Calibri"/>
                <a:sym typeface="Calibri"/>
              </a:rPr>
              <a:t> (6)</a:t>
            </a:r>
            <a:endParaRPr sz="24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1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2628182" y="473932"/>
            <a:ext cx="45581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0000"/>
                </a:solidFill>
              </a:rPr>
              <a:t>Localization: Momentum DQN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2" name="AutoShape 4" descr="f1 Score Definition | Encor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1600200" y="170497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4555" y="1368768"/>
            <a:ext cx="3807795" cy="246201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243" y="1368768"/>
            <a:ext cx="3807795" cy="2462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117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/>
          <p:nvPr/>
        </p:nvSpPr>
        <p:spPr>
          <a:xfrm>
            <a:off x="0" y="88627"/>
            <a:ext cx="3795901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0" lvl="0" algn="l" rtl="0">
              <a:spcBef>
                <a:spcPts val="0"/>
              </a:spcBef>
              <a:spcAft>
                <a:spcPts val="0"/>
              </a:spcAft>
              <a:buSzPts val="1600"/>
            </a:pPr>
            <a:r>
              <a:rPr lang="en" sz="2400" b="1" dirty="0" smtClean="0">
                <a:latin typeface="Calibri"/>
                <a:ea typeface="Calibri"/>
                <a:cs typeface="Calibri"/>
                <a:sym typeface="Calibri"/>
              </a:rPr>
              <a:t>Experiment Result</a:t>
            </a:r>
            <a:r>
              <a:rPr lang="en" sz="2400" b="1" dirty="0" smtClean="0">
                <a:latin typeface="Calibri"/>
                <a:ea typeface="Calibri"/>
                <a:cs typeface="Calibri"/>
                <a:sym typeface="Calibri"/>
              </a:rPr>
              <a:t> (7)</a:t>
            </a:r>
            <a:endParaRPr sz="24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1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41</a:t>
            </a:fld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2593546" y="365611"/>
            <a:ext cx="45581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0000"/>
                </a:solidFill>
              </a:rPr>
              <a:t>Comprehensive result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2" name="AutoShape 4" descr="f1 Score Definition | Encor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1600200" y="170497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1600200" y="1519238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2236258"/>
              </p:ext>
            </p:extLst>
          </p:nvPr>
        </p:nvGraphicFramePr>
        <p:xfrm>
          <a:off x="540327" y="1063868"/>
          <a:ext cx="7910945" cy="3114040"/>
        </p:xfrm>
        <a:graphic>
          <a:graphicData uri="http://schemas.openxmlformats.org/drawingml/2006/table">
            <a:tbl>
              <a:tblPr/>
              <a:tblGrid>
                <a:gridCol w="113013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3013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13013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13013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130135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130135"/>
                <a:gridCol w="1130135"/>
              </a:tblGrid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US" sz="1100" b="0" i="0" u="none" dirty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unito" panose="020B0604020202020204" charset="-93"/>
                        </a:rPr>
                        <a:t/>
                      </a:r>
                      <a:br>
                        <a:rPr lang="en-US" sz="1100" b="0" i="0" u="none" dirty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unito" panose="020B0604020202020204" charset="-93"/>
                        </a:rPr>
                      </a:br>
                      <a:endParaRPr lang="en-US" sz="1100" b="0" i="0" u="none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Nunito" panose="020B0604020202020204" charset="-93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unito" panose="020B0604020202020204" charset="-93"/>
                        </a:rPr>
                        <a:t>Metric</a:t>
                      </a:r>
                      <a:endParaRPr lang="en-US" sz="1100" b="1" i="0" u="none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Nunito" panose="020B0604020202020204" charset="-93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unito" panose="020B0604020202020204" charset="-93"/>
                          <a:cs typeface="Nunito" panose="020B0604020202020204" charset="-93"/>
                        </a:rPr>
                        <a:t>KNN</a:t>
                      </a:r>
                      <a:endParaRPr lang="en-US" sz="1100" b="1" i="0" u="none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Nunito" panose="020B0604020202020204" charset="-93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unito" panose="020B0604020202020204" charset="-93"/>
                        </a:rPr>
                        <a:t>SVC</a:t>
                      </a:r>
                      <a:endParaRPr lang="en-US" sz="1100" b="1" i="0" u="none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Nunito" panose="020B0604020202020204" charset="-93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unito" panose="020B0604020202020204" charset="-93"/>
                        </a:rPr>
                        <a:t>VGG16</a:t>
                      </a:r>
                      <a:endParaRPr lang="en-US" sz="1100" b="1" i="0" u="none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Nunito" panose="020B0604020202020204" charset="-93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unito" panose="020B0604020202020204" charset="-93"/>
                        </a:rPr>
                        <a:t>DQN</a:t>
                      </a:r>
                      <a:endParaRPr lang="en-US" sz="1100" b="1" i="0" u="none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Nunito" panose="020B0604020202020204" charset="-93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unito" panose="020B0604020202020204" charset="-93"/>
                        </a:rPr>
                        <a:t>Momentum</a:t>
                      </a:r>
                      <a:endParaRPr lang="en-US" sz="1100" b="1" i="0" u="none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Nunito" panose="020B0604020202020204" charset="-93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0">
                <a:tc rowSpan="3">
                  <a:txBody>
                    <a:bodyPr/>
                    <a:lstStyle/>
                    <a:p>
                      <a:pPr algn="ctr" rtl="0" fontAlgn="t">
                        <a:lnSpc>
                          <a:spcPct val="2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mtClean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unito" panose="020B0604020202020204" charset="-93"/>
                        </a:rPr>
                        <a:t>64-500</a:t>
                      </a:r>
                      <a:endParaRPr lang="en-US" sz="1100" b="1" i="0" u="none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Nunito" panose="020B0604020202020204" charset="-93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unito" panose="020B0604020202020204" charset="-93"/>
                        </a:rPr>
                        <a:t>Accuracy</a:t>
                      </a:r>
                      <a:endParaRPr lang="en-US" sz="1100" b="1" i="0" u="none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Nunito" panose="020B0604020202020204" charset="-93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unito" panose="020B0604020202020204" charset="-93"/>
                        </a:rPr>
                        <a:t>0.8600</a:t>
                      </a:r>
                      <a:endParaRPr lang="en-US" sz="1100" b="0" i="0" u="none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Nunito" panose="020B0604020202020204" charset="-93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unito" panose="020B0604020202020204" charset="-93"/>
                        </a:rPr>
                        <a:t>0.8800</a:t>
                      </a:r>
                      <a:endParaRPr lang="en-US" sz="1100" b="0" i="0" u="none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Nunito" panose="020B0604020202020204" charset="-93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unito" panose="020B0604020202020204" charset="-93"/>
                        </a:rPr>
                        <a:t>0.6580</a:t>
                      </a:r>
                      <a:endParaRPr lang="en-US" sz="1100" b="0" i="0" u="none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Nunito" panose="020B0604020202020204" charset="-93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unito" panose="020B0604020202020204" charset="-93"/>
                        </a:rPr>
                        <a:t>0.9040</a:t>
                      </a:r>
                      <a:endParaRPr lang="en-US" sz="1100" b="0" i="0" u="none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Nunito" panose="020B0604020202020204" charset="-93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unito" panose="020B0604020202020204" charset="-93"/>
                        </a:rPr>
                        <a:t>0.9880</a:t>
                      </a:r>
                      <a:endParaRPr lang="en-US" sz="1100" b="0" i="0" u="none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Nunito" panose="020B0604020202020204" charset="-93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unito" panose="020B0604020202020204" charset="-93"/>
                        </a:rPr>
                        <a:t>F1-score</a:t>
                      </a:r>
                      <a:endParaRPr lang="en-US" sz="1100" b="1" i="0" u="none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Nunito" panose="020B0604020202020204" charset="-93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mtClean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unito" panose="020B0604020202020204" charset="-93"/>
                        </a:rPr>
                        <a:t>0.8600</a:t>
                      </a:r>
                      <a:endParaRPr lang="en-US" sz="1100" b="0" i="0" u="none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Nunito" panose="020B0604020202020204" charset="-93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unito" panose="020B0604020202020204" charset="-93"/>
                        </a:rPr>
                        <a:t>0.8800</a:t>
                      </a:r>
                      <a:endParaRPr lang="en-US" sz="1100" b="0" i="0" u="none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Nunito" panose="020B0604020202020204" charset="-93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unito" panose="020B0604020202020204" charset="-93"/>
                        </a:rPr>
                        <a:t>0.6557</a:t>
                      </a:r>
                      <a:endParaRPr lang="en-US" sz="1100" b="0" i="0" u="none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Nunito" panose="020B0604020202020204" charset="-93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unito" panose="020B0604020202020204" charset="-93"/>
                        </a:rPr>
                        <a:t>0.9039</a:t>
                      </a:r>
                      <a:endParaRPr lang="en-US" sz="1100" b="0" i="0" u="none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Nunito" panose="020B0604020202020204" charset="-93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b="0" i="0" u="non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unito" panose="020B0604020202020204" charset="-93"/>
                        </a:rPr>
                        <a:t>0.9880</a:t>
                      </a: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1" i="0" u="non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Nunito" panose="020B0604020202020204" charset="-93"/>
                        </a:rPr>
                        <a:t>Recall</a:t>
                      </a:r>
                      <a:endParaRPr lang="en-US" sz="1100" b="1" i="0" u="none" dirty="0">
                        <a:solidFill>
                          <a:schemeClr val="tx2">
                            <a:lumMod val="10000"/>
                          </a:schemeClr>
                        </a:solidFill>
                        <a:latin typeface="Nunito" panose="020B0604020202020204" charset="-93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i="0" u="non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Nunito" panose="020B0604020202020204" charset="-93"/>
                        </a:rPr>
                        <a:t>0.8600</a:t>
                      </a:r>
                      <a:endParaRPr lang="en-US" sz="1100" b="0" i="0" u="none" dirty="0">
                        <a:solidFill>
                          <a:schemeClr val="tx2">
                            <a:lumMod val="10000"/>
                          </a:schemeClr>
                        </a:solidFill>
                        <a:latin typeface="Nunito" panose="020B0604020202020204" charset="-93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i="0" u="non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Nunito" panose="020B0604020202020204" charset="-93"/>
                        </a:rPr>
                        <a:t>0.8800</a:t>
                      </a:r>
                      <a:endParaRPr lang="en-US" sz="1100" b="0" i="0" u="none" dirty="0">
                        <a:solidFill>
                          <a:schemeClr val="tx2">
                            <a:lumMod val="10000"/>
                          </a:schemeClr>
                        </a:solidFill>
                        <a:latin typeface="Nunito" panose="020B0604020202020204" charset="-93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i="0" u="non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Nunito" panose="020B0604020202020204" charset="-93"/>
                        </a:rPr>
                        <a:t>0.6580</a:t>
                      </a:r>
                      <a:endParaRPr lang="en-US" sz="1100" b="0" i="0" u="none" dirty="0">
                        <a:solidFill>
                          <a:schemeClr val="tx2">
                            <a:lumMod val="10000"/>
                          </a:schemeClr>
                        </a:solidFill>
                        <a:latin typeface="Nunito" panose="020B0604020202020204" charset="-93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i="0" u="non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Nunito" panose="020B0604020202020204" charset="-93"/>
                        </a:rPr>
                        <a:t>0.9040</a:t>
                      </a:r>
                      <a:endParaRPr lang="en-US" sz="1100" b="0" i="0" u="none" dirty="0">
                        <a:solidFill>
                          <a:schemeClr val="tx2">
                            <a:lumMod val="10000"/>
                          </a:schemeClr>
                        </a:solidFill>
                        <a:latin typeface="Nunito" panose="020B0604020202020204" charset="-93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b="0" i="0" u="non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unito" panose="020B0604020202020204" charset="-93"/>
                        </a:rPr>
                        <a:t>0.9880</a:t>
                      </a: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138718515"/>
                  </a:ext>
                </a:extLst>
              </a:tr>
              <a:tr h="0">
                <a:tc rowSpan="3">
                  <a:txBody>
                    <a:bodyPr/>
                    <a:lstStyle/>
                    <a:p>
                      <a:pPr algn="ctr" rtl="0" fontAlgn="t">
                        <a:lnSpc>
                          <a:spcPct val="2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unito" panose="020B0604020202020204" charset="-93"/>
                        </a:rPr>
                        <a:t>200-500</a:t>
                      </a:r>
                      <a:endParaRPr lang="en-US" sz="1100" b="1" i="0" u="none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Nunito" panose="020B0604020202020204" charset="-93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unito" panose="020B0604020202020204" charset="-93"/>
                        </a:rPr>
                        <a:t>Accuracy</a:t>
                      </a:r>
                      <a:endParaRPr lang="en-US" sz="1100" b="1" i="0" u="none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Nunito" panose="020B0604020202020204" charset="-93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unito" panose="020B0604020202020204" charset="-93"/>
                        </a:rPr>
                        <a:t>0.8700</a:t>
                      </a:r>
                      <a:endParaRPr lang="en-US" sz="1100" b="0" i="0" u="none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Nunito" panose="020B0604020202020204" charset="-93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unito" panose="020B0604020202020204" charset="-93"/>
                        </a:rPr>
                        <a:t>0.9000</a:t>
                      </a:r>
                      <a:endParaRPr lang="en-US" sz="1100" b="0" i="0" u="none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Nunito" panose="020B0604020202020204" charset="-93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unito" panose="020B0604020202020204" charset="-93"/>
                        </a:rPr>
                        <a:t>0.9120</a:t>
                      </a:r>
                      <a:endParaRPr lang="en-US" sz="1100" b="0" i="0" u="none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Nunito" panose="020B0604020202020204" charset="-93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unito" panose="020B0604020202020204" charset="-93"/>
                        </a:rPr>
                        <a:t>0.9620</a:t>
                      </a:r>
                      <a:endParaRPr lang="en-US" sz="1100" b="0" i="0" u="none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Nunito" panose="020B0604020202020204" charset="-93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unito" panose="020B0604020202020204" charset="-93"/>
                        </a:rPr>
                        <a:t>0.9580</a:t>
                      </a:r>
                      <a:endParaRPr lang="en-US" sz="1100" b="0" i="0" u="none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Nunito" panose="020B0604020202020204" charset="-93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unito" panose="020B0604020202020204" charset="-93"/>
                        </a:rPr>
                        <a:t>F1-score</a:t>
                      </a:r>
                      <a:endParaRPr lang="en-US" sz="1100" b="1" i="0" u="none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Nunito" panose="020B0604020202020204" charset="-93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unito" panose="020B0604020202020204" charset="-93"/>
                        </a:rPr>
                        <a:t>0.8700</a:t>
                      </a:r>
                      <a:endParaRPr lang="en-US" sz="1100" b="0" i="0" u="none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Nunito" panose="020B0604020202020204" charset="-93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unito" panose="020B0604020202020204" charset="-93"/>
                        </a:rPr>
                        <a:t>0.9000</a:t>
                      </a:r>
                      <a:endParaRPr lang="en-US" sz="1100" b="0" i="0" u="none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Nunito" panose="020B0604020202020204" charset="-93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unito" panose="020B0604020202020204" charset="-93"/>
                        </a:rPr>
                        <a:t>0.9119</a:t>
                      </a:r>
                      <a:endParaRPr lang="en-US" sz="1100" b="0" i="0" u="none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Nunito" panose="020B0604020202020204" charset="-93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unito" panose="020B0604020202020204" charset="-93"/>
                        </a:rPr>
                        <a:t>0.9620</a:t>
                      </a:r>
                      <a:endParaRPr lang="en-US" sz="1100" b="0" i="0" u="none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Nunito" panose="020B0604020202020204" charset="-93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unito" panose="020B0604020202020204" charset="-93"/>
                        </a:rPr>
                        <a:t>0.9579</a:t>
                      </a:r>
                      <a:endParaRPr lang="en-US" sz="1100" b="0" i="0" u="none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Nunito" panose="020B0604020202020204" charset="-93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1" i="0" u="non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Nunito" panose="020B0604020202020204" charset="-93"/>
                        </a:rPr>
                        <a:t>Recall</a:t>
                      </a:r>
                      <a:endParaRPr lang="en-US" sz="1100" b="1" i="0" u="none" dirty="0">
                        <a:solidFill>
                          <a:schemeClr val="tx2">
                            <a:lumMod val="10000"/>
                          </a:schemeClr>
                        </a:solidFill>
                        <a:latin typeface="Nunito" panose="020B0604020202020204" charset="-93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unito" panose="020B0604020202020204" charset="-93"/>
                        </a:rPr>
                        <a:t>0.8700</a:t>
                      </a:r>
                      <a:endParaRPr lang="en-US" sz="1100" b="0" i="0" u="none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Nunito" panose="020B0604020202020204" charset="-93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unito" panose="020B0604020202020204" charset="-93"/>
                        </a:rPr>
                        <a:t>0.9000</a:t>
                      </a:r>
                      <a:endParaRPr lang="en-US" sz="1100" b="0" i="0" u="none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Nunito" panose="020B0604020202020204" charset="-93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b="0" i="0" u="non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unito" panose="020B0604020202020204" charset="-93"/>
                        </a:rPr>
                        <a:t>0.9120</a:t>
                      </a: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unito" panose="020B0604020202020204" charset="-93"/>
                        </a:rPr>
                        <a:t>0.9620</a:t>
                      </a:r>
                      <a:endParaRPr lang="en-US" sz="1100" b="0" i="0" u="none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Nunito" panose="020B0604020202020204" charset="-93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unito" panose="020B0604020202020204" charset="-93"/>
                        </a:rPr>
                        <a:t>0.9580</a:t>
                      </a:r>
                      <a:endParaRPr lang="en-US" sz="1100" b="0" i="0" u="none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Nunito" panose="020B0604020202020204" charset="-93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975614122"/>
                  </a:ext>
                </a:extLst>
              </a:tr>
              <a:tr h="0">
                <a:tc rowSpan="3">
                  <a:txBody>
                    <a:bodyPr/>
                    <a:lstStyle/>
                    <a:p>
                      <a:pPr algn="ctr" rtl="0" fontAlgn="t">
                        <a:lnSpc>
                          <a:spcPct val="2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unito" panose="020B0604020202020204" charset="-93"/>
                        </a:rPr>
                        <a:t>500-500</a:t>
                      </a:r>
                      <a:endParaRPr lang="en-US" sz="1100" b="1" i="0" u="none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Nunito" panose="020B0604020202020204" charset="-93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unito" panose="020B0604020202020204" charset="-93"/>
                        </a:rPr>
                        <a:t>Accuracy</a:t>
                      </a:r>
                      <a:endParaRPr lang="en-US" sz="1100" b="1" i="0" u="none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Nunito" panose="020B0604020202020204" charset="-93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unito" panose="020B0604020202020204" charset="-93"/>
                        </a:rPr>
                        <a:t>0.9300</a:t>
                      </a:r>
                      <a:endParaRPr lang="en-US" sz="1100" b="0" i="0" u="none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Nunito" panose="020B0604020202020204" charset="-93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unito" panose="020B0604020202020204" charset="-93"/>
                        </a:rPr>
                        <a:t>0.9300</a:t>
                      </a:r>
                      <a:endParaRPr lang="en-US" sz="1100" b="0" i="0" u="none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Nunito" panose="020B0604020202020204" charset="-93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unito" panose="020B0604020202020204" charset="-93"/>
                        </a:rPr>
                        <a:t>0.9440</a:t>
                      </a:r>
                      <a:endParaRPr lang="en-US" sz="1100" b="0" i="0" u="none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Nunito" panose="020B0604020202020204" charset="-93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unito" panose="020B0604020202020204" charset="-93"/>
                        </a:rPr>
                        <a:t>0.9820</a:t>
                      </a:r>
                      <a:endParaRPr lang="en-US" sz="1100" b="0" i="0" u="none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Nunito" panose="020B0604020202020204" charset="-93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unito" panose="020B0604020202020204" charset="-93"/>
                        </a:rPr>
                        <a:t>0.9940</a:t>
                      </a:r>
                      <a:endParaRPr lang="en-US" sz="1100" b="0" i="0" u="none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Nunito" panose="020B0604020202020204" charset="-93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unito" panose="020B0604020202020204" charset="-93"/>
                        </a:rPr>
                        <a:t>F1-score</a:t>
                      </a:r>
                      <a:endParaRPr lang="en-US" sz="1100" b="1" i="0" u="none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Nunito" panose="020B0604020202020204" charset="-93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unito" panose="020B0604020202020204" charset="-93"/>
                        </a:rPr>
                        <a:t>0.9300</a:t>
                      </a:r>
                      <a:endParaRPr lang="en-US" sz="1100" b="0" i="0" u="none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Nunito" panose="020B0604020202020204" charset="-93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unito" panose="020B0604020202020204" charset="-93"/>
                        </a:rPr>
                        <a:t>0.9300</a:t>
                      </a:r>
                      <a:endParaRPr lang="en-US" sz="1100" b="0" i="0" u="none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Nunito" panose="020B0604020202020204" charset="-93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b="0" i="0" u="non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unito" panose="020B0604020202020204" charset="-93"/>
                        </a:rPr>
                        <a:t>0.9440</a:t>
                      </a: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unito" panose="020B0604020202020204" charset="-93"/>
                        </a:rPr>
                        <a:t>0.9820</a:t>
                      </a:r>
                      <a:endParaRPr lang="en-US" sz="1100" b="0" i="0" u="none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Nunito" panose="020B0604020202020204" charset="-93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unito" panose="020B0604020202020204" charset="-93"/>
                        </a:rPr>
                        <a:t>0.9940</a:t>
                      </a:r>
                      <a:endParaRPr lang="en-US" sz="1100" b="0" i="0" u="none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Nunito" panose="020B0604020202020204" charset="-93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1" i="0" u="non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Nunito" panose="020B0604020202020204" charset="-93"/>
                        </a:rPr>
                        <a:t>Recall</a:t>
                      </a:r>
                      <a:endParaRPr lang="en-US" sz="1100" b="1" i="0" u="none" dirty="0">
                        <a:solidFill>
                          <a:schemeClr val="tx2">
                            <a:lumMod val="10000"/>
                          </a:schemeClr>
                        </a:solidFill>
                        <a:latin typeface="Nunito" panose="020B0604020202020204" charset="-93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b="0" i="0" u="non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unito" panose="020B0604020202020204" charset="-93"/>
                        </a:rPr>
                        <a:t>0.9300</a:t>
                      </a:r>
                      <a:endParaRPr lang="en-US" sz="1100" b="0" i="0" u="none" dirty="0" smtClean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Nunito" panose="020B0604020202020204" charset="-93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b="0" i="0" u="non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unito" panose="020B0604020202020204" charset="-93"/>
                        </a:rPr>
                        <a:t>0.9300</a:t>
                      </a:r>
                      <a:endParaRPr lang="en-US" sz="1100" b="0" i="0" u="none" dirty="0" smtClean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Nunito" panose="020B0604020202020204" charset="-93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b="0" i="0" u="non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unito" panose="020B0604020202020204" charset="-93"/>
                        </a:rPr>
                        <a:t>0.9440</a:t>
                      </a: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b="0" i="0" u="non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unito" panose="020B0604020202020204" charset="-93"/>
                        </a:rPr>
                        <a:t>0.9820</a:t>
                      </a:r>
                      <a:endParaRPr lang="en-US" sz="1100" b="0" i="0" u="none" dirty="0" smtClean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Nunito" panose="020B0604020202020204" charset="-93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b="0" i="0" u="non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Nunito" panose="020B0604020202020204" charset="-93"/>
                        </a:rPr>
                        <a:t>0.9940</a:t>
                      </a:r>
                      <a:endParaRPr lang="en-US" sz="1100" b="0" i="0" u="none" dirty="0" smtClean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Nunito" panose="020B0604020202020204" charset="-93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090514413"/>
                  </a:ext>
                </a:extLst>
              </a:tr>
            </a:tbl>
          </a:graphicData>
        </a:graphic>
      </p:graphicFrame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1600200" y="1519238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9428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/>
          <p:nvPr/>
        </p:nvSpPr>
        <p:spPr>
          <a:xfrm>
            <a:off x="0" y="88627"/>
            <a:ext cx="3795901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0" lvl="0" algn="l" rtl="0">
              <a:spcBef>
                <a:spcPts val="0"/>
              </a:spcBef>
              <a:spcAft>
                <a:spcPts val="0"/>
              </a:spcAft>
              <a:buSzPts val="1600"/>
            </a:pPr>
            <a:r>
              <a:rPr lang="en" sz="2400" b="1" dirty="0" smtClean="0">
                <a:latin typeface="Calibri"/>
                <a:ea typeface="Calibri"/>
                <a:cs typeface="Calibri"/>
                <a:sym typeface="Calibri"/>
              </a:rPr>
              <a:t>Experiment Result</a:t>
            </a:r>
            <a:r>
              <a:rPr lang="en" sz="2400" b="1" dirty="0" smtClean="0">
                <a:latin typeface="Calibri"/>
                <a:ea typeface="Calibri"/>
                <a:cs typeface="Calibri"/>
                <a:sym typeface="Calibri"/>
              </a:rPr>
              <a:t> (7)</a:t>
            </a:r>
            <a:endParaRPr sz="24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1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42</a:t>
            </a:fld>
            <a:endParaRPr/>
          </a:p>
        </p:txBody>
      </p:sp>
      <p:sp>
        <p:nvSpPr>
          <p:cNvPr id="2" name="AutoShape 4" descr="f1 Score Definition | Encor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1600200" y="170497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1600200" y="1519238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1600200" y="1519238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976" y="586516"/>
            <a:ext cx="1950316" cy="164637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9254" y="550236"/>
            <a:ext cx="1993293" cy="16826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69796" y="515194"/>
            <a:ext cx="2034804" cy="171769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415781" y="2246705"/>
            <a:ext cx="343203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Momentum DQN Confusion Matrix</a:t>
            </a:r>
            <a:endParaRPr lang="en-US" sz="8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7975" y="2897296"/>
            <a:ext cx="1950317" cy="164637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99254" y="2871600"/>
            <a:ext cx="1955005" cy="165032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69796" y="2804238"/>
            <a:ext cx="2034803" cy="1717691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3415780" y="4567194"/>
            <a:ext cx="343203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DQN Confusion Matrix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87742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2423532" y="4163444"/>
            <a:ext cx="6430538" cy="745016"/>
          </a:xfrm>
          <a:prstGeom prst="rect">
            <a:avLst/>
          </a:prstGeom>
          <a:solidFill>
            <a:schemeClr val="tx1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2423532" y="3477175"/>
            <a:ext cx="6430538" cy="587218"/>
          </a:xfrm>
          <a:prstGeom prst="rect">
            <a:avLst/>
          </a:prstGeom>
          <a:solidFill>
            <a:schemeClr val="tx1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2423532" y="2706086"/>
            <a:ext cx="6430538" cy="632571"/>
          </a:xfrm>
          <a:prstGeom prst="rect">
            <a:avLst/>
          </a:prstGeom>
          <a:solidFill>
            <a:schemeClr val="tx1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2423532" y="1722060"/>
            <a:ext cx="6430538" cy="856916"/>
          </a:xfrm>
          <a:prstGeom prst="rect">
            <a:avLst/>
          </a:prstGeom>
          <a:solidFill>
            <a:schemeClr val="tx1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423532" y="670979"/>
            <a:ext cx="6430538" cy="954107"/>
          </a:xfrm>
          <a:prstGeom prst="rect">
            <a:avLst/>
          </a:prstGeom>
          <a:solidFill>
            <a:schemeClr val="tx1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Google Shape;134;p14"/>
          <p:cNvSpPr txBox="1"/>
          <p:nvPr/>
        </p:nvSpPr>
        <p:spPr>
          <a:xfrm>
            <a:off x="93539" y="156526"/>
            <a:ext cx="3795901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0" lvl="0" algn="l" rtl="0">
              <a:spcBef>
                <a:spcPts val="0"/>
              </a:spcBef>
              <a:spcAft>
                <a:spcPts val="0"/>
              </a:spcAft>
              <a:buSzPts val="1600"/>
            </a:pPr>
            <a:r>
              <a:rPr lang="en" sz="2400" b="1" dirty="0" smtClean="0">
                <a:latin typeface="Calibri"/>
                <a:ea typeface="Calibri"/>
                <a:cs typeface="Calibri"/>
                <a:sym typeface="Calibri"/>
              </a:rPr>
              <a:t>Research Finding </a:t>
            </a:r>
            <a:endParaRPr sz="24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22663" y="2148162"/>
            <a:ext cx="1895705" cy="892097"/>
          </a:xfrm>
          <a:prstGeom prst="rect">
            <a:avLst/>
          </a:prstGeom>
          <a:solidFill>
            <a:schemeClr val="tx1"/>
          </a:solidFill>
          <a:ln w="38100">
            <a:solidFill>
              <a:srgbClr val="3399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24881" y="2226800"/>
            <a:ext cx="1691269" cy="734819"/>
          </a:xfrm>
          <a:prstGeom prst="rect">
            <a:avLst/>
          </a:prstGeom>
          <a:solidFill>
            <a:schemeClr val="tx1"/>
          </a:solidFill>
          <a:ln w="28575">
            <a:solidFill>
              <a:srgbClr val="33996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22663" y="2323773"/>
            <a:ext cx="18957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Conclusion</a:t>
            </a:r>
            <a:endParaRPr lang="en-US" sz="2400" dirty="0"/>
          </a:p>
        </p:txBody>
      </p:sp>
      <p:sp>
        <p:nvSpPr>
          <p:cNvPr id="136" name="Google Shape;136;p1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43</a:t>
            </a:fld>
            <a:endParaRPr/>
          </a:p>
        </p:txBody>
      </p:sp>
      <p:sp>
        <p:nvSpPr>
          <p:cNvPr id="2" name="TextBox 1"/>
          <p:cNvSpPr txBox="1"/>
          <p:nvPr/>
        </p:nvSpPr>
        <p:spPr>
          <a:xfrm>
            <a:off x="2483006" y="670979"/>
            <a:ext cx="63710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found the </a:t>
            </a:r>
            <a:r>
              <a:rPr lang="en-US" dirty="0">
                <a:solidFill>
                  <a:schemeClr val="accent6"/>
                </a:solidFill>
              </a:rPr>
              <a:t>effectiveness of capture</a:t>
            </a:r>
            <a:r>
              <a:rPr lang="en-US" dirty="0"/>
              <a:t> local edge information, shape of tumor and also texture, spatial relationship (location), different intensity distribution of tumor region for Brain Tumor MRI classification using feature extraction such as </a:t>
            </a:r>
            <a:r>
              <a:rPr lang="en-US" dirty="0">
                <a:solidFill>
                  <a:schemeClr val="accent6"/>
                </a:solidFill>
              </a:rPr>
              <a:t>HOG, LSIB</a:t>
            </a:r>
            <a:r>
              <a:rPr lang="en-US" dirty="0"/>
              <a:t>.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483006" y="1769897"/>
            <a:ext cx="63710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Besides</a:t>
            </a:r>
            <a:r>
              <a:rPr lang="en-US" dirty="0"/>
              <a:t>, </a:t>
            </a:r>
            <a:r>
              <a:rPr lang="en-US" dirty="0">
                <a:solidFill>
                  <a:schemeClr val="accent6"/>
                </a:solidFill>
              </a:rPr>
              <a:t>combining them</a:t>
            </a:r>
            <a:r>
              <a:rPr lang="en-US" dirty="0"/>
              <a:t> can be an </a:t>
            </a:r>
            <a:r>
              <a:rPr lang="en-US" dirty="0" smtClean="0"/>
              <a:t>better </a:t>
            </a:r>
            <a:r>
              <a:rPr lang="en-US" dirty="0"/>
              <a:t>way for the accurate identification and classification of complex </a:t>
            </a:r>
            <a:r>
              <a:rPr lang="en-US" dirty="0" smtClean="0"/>
              <a:t>tumors.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483006" y="2751083"/>
            <a:ext cx="63710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6"/>
                </a:solidFill>
              </a:rPr>
              <a:t>Segmentation based classification</a:t>
            </a:r>
            <a:r>
              <a:rPr lang="en-US" dirty="0" smtClean="0"/>
              <a:t> could be a novel way that help </a:t>
            </a:r>
            <a:r>
              <a:rPr lang="en-US" dirty="0" smtClean="0">
                <a:solidFill>
                  <a:schemeClr val="tx2">
                    <a:lumMod val="10000"/>
                  </a:schemeClr>
                </a:solidFill>
              </a:rPr>
              <a:t>isolate </a:t>
            </a:r>
            <a:r>
              <a:rPr lang="en-US" dirty="0">
                <a:solidFill>
                  <a:schemeClr val="tx2">
                    <a:lumMod val="10000"/>
                  </a:schemeClr>
                </a:solidFill>
              </a:rPr>
              <a:t>the tumor </a:t>
            </a:r>
            <a:r>
              <a:rPr lang="en-US" dirty="0" smtClean="0">
                <a:solidFill>
                  <a:schemeClr val="tx2">
                    <a:lumMod val="10000"/>
                  </a:schemeClr>
                </a:solidFill>
              </a:rPr>
              <a:t>regions</a:t>
            </a:r>
            <a:r>
              <a:rPr lang="en-US" dirty="0" smtClean="0"/>
              <a:t> and focus on them instead of entire brain.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483006" y="3492410"/>
            <a:ext cx="63710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experiment result shows potential </a:t>
            </a:r>
            <a:r>
              <a:rPr lang="en-US" dirty="0"/>
              <a:t>of </a:t>
            </a:r>
            <a:r>
              <a:rPr lang="en-US" dirty="0">
                <a:solidFill>
                  <a:schemeClr val="accent6"/>
                </a:solidFill>
              </a:rPr>
              <a:t>model </a:t>
            </a:r>
            <a:r>
              <a:rPr lang="en-US" dirty="0" smtClean="0">
                <a:solidFill>
                  <a:schemeClr val="accent6"/>
                </a:solidFill>
              </a:rPr>
              <a:t>resonation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chemeClr val="tx2">
                    <a:lumMod val="10000"/>
                  </a:schemeClr>
                </a:solidFill>
              </a:rPr>
              <a:t>by an ML segmentation method.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483006" y="4169795"/>
            <a:ext cx="631158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>
                    <a:lumMod val="10000"/>
                  </a:schemeClr>
                </a:solidFill>
              </a:rPr>
              <a:t>Amid </a:t>
            </a:r>
            <a:r>
              <a:rPr lang="en-US" dirty="0">
                <a:solidFill>
                  <a:schemeClr val="tx2">
                    <a:lumMod val="10000"/>
                  </a:schemeClr>
                </a:solidFill>
              </a:rPr>
              <a:t>the explosion of DL and CNN, our research shows that understanding and creatively combining traditional ML methods still shows effectiveness and has essential application values. </a:t>
            </a:r>
            <a:endParaRPr lang="en-US" dirty="0"/>
          </a:p>
        </p:txBody>
      </p:sp>
      <p:cxnSp>
        <p:nvCxnSpPr>
          <p:cNvPr id="13" name="Straight Arrow Connector 12"/>
          <p:cNvCxnSpPr>
            <a:stCxn id="3" idx="3"/>
            <a:endCxn id="10" idx="1"/>
          </p:cNvCxnSpPr>
          <p:nvPr/>
        </p:nvCxnSpPr>
        <p:spPr>
          <a:xfrm flipV="1">
            <a:off x="2018368" y="1148033"/>
            <a:ext cx="405164" cy="1406573"/>
          </a:xfrm>
          <a:prstGeom prst="straightConnector1">
            <a:avLst/>
          </a:prstGeom>
          <a:ln w="28575">
            <a:solidFill>
              <a:srgbClr val="3399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3" idx="3"/>
            <a:endCxn id="14" idx="1"/>
          </p:cNvCxnSpPr>
          <p:nvPr/>
        </p:nvCxnSpPr>
        <p:spPr>
          <a:xfrm flipV="1">
            <a:off x="2018368" y="2150518"/>
            <a:ext cx="405164" cy="404088"/>
          </a:xfrm>
          <a:prstGeom prst="straightConnector1">
            <a:avLst/>
          </a:prstGeom>
          <a:ln w="28575">
            <a:solidFill>
              <a:srgbClr val="3399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3" idx="3"/>
            <a:endCxn id="15" idx="1"/>
          </p:cNvCxnSpPr>
          <p:nvPr/>
        </p:nvCxnSpPr>
        <p:spPr>
          <a:xfrm>
            <a:off x="2018368" y="2554606"/>
            <a:ext cx="405164" cy="467766"/>
          </a:xfrm>
          <a:prstGeom prst="straightConnector1">
            <a:avLst/>
          </a:prstGeom>
          <a:ln w="28575">
            <a:solidFill>
              <a:srgbClr val="3399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3" idx="3"/>
            <a:endCxn id="16" idx="1"/>
          </p:cNvCxnSpPr>
          <p:nvPr/>
        </p:nvCxnSpPr>
        <p:spPr>
          <a:xfrm>
            <a:off x="2018368" y="2554606"/>
            <a:ext cx="405164" cy="1216178"/>
          </a:xfrm>
          <a:prstGeom prst="straightConnector1">
            <a:avLst/>
          </a:prstGeom>
          <a:ln w="28575">
            <a:solidFill>
              <a:srgbClr val="3399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3" idx="3"/>
            <a:endCxn id="17" idx="1"/>
          </p:cNvCxnSpPr>
          <p:nvPr/>
        </p:nvCxnSpPr>
        <p:spPr>
          <a:xfrm>
            <a:off x="2018368" y="2554606"/>
            <a:ext cx="405164" cy="1981346"/>
          </a:xfrm>
          <a:prstGeom prst="straightConnector1">
            <a:avLst/>
          </a:prstGeom>
          <a:ln w="28575">
            <a:solidFill>
              <a:srgbClr val="3399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7195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/>
          <p:nvPr/>
        </p:nvSpPr>
        <p:spPr>
          <a:xfrm>
            <a:off x="138144" y="279652"/>
            <a:ext cx="3795901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0" lvl="0" algn="l" rtl="0">
              <a:spcBef>
                <a:spcPts val="0"/>
              </a:spcBef>
              <a:spcAft>
                <a:spcPts val="0"/>
              </a:spcAft>
              <a:buSzPts val="1600"/>
            </a:pPr>
            <a:r>
              <a:rPr lang="en" sz="2400" b="1" dirty="0" smtClean="0">
                <a:latin typeface="Calibri"/>
                <a:ea typeface="Calibri"/>
                <a:cs typeface="Calibri"/>
                <a:sym typeface="Calibri"/>
              </a:rPr>
              <a:t>Recom</a:t>
            </a:r>
            <a:r>
              <a:rPr lang="en-US" sz="2400" b="1" dirty="0" smtClean="0">
                <a:latin typeface="Calibri"/>
                <a:ea typeface="Calibri"/>
                <a:cs typeface="Calibri"/>
                <a:sym typeface="Calibri"/>
              </a:rPr>
              <a:t>m</a:t>
            </a:r>
            <a:r>
              <a:rPr lang="en" sz="2400" b="1" dirty="0" smtClean="0">
                <a:latin typeface="Calibri"/>
                <a:ea typeface="Calibri"/>
                <a:cs typeface="Calibri"/>
                <a:sym typeface="Calibri"/>
              </a:rPr>
              <a:t>endation </a:t>
            </a:r>
            <a:endParaRPr sz="24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1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44</a:t>
            </a:fld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2672196" y="433510"/>
            <a:ext cx="37996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New Insight Finding</a:t>
            </a:r>
            <a:endParaRPr lang="en-US" sz="2400" dirty="0"/>
          </a:p>
        </p:txBody>
      </p:sp>
      <p:sp>
        <p:nvSpPr>
          <p:cNvPr id="2" name="TextBox 1"/>
          <p:cNvSpPr txBox="1"/>
          <p:nvPr/>
        </p:nvSpPr>
        <p:spPr>
          <a:xfrm>
            <a:off x="568036" y="1177636"/>
            <a:ext cx="78226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/>
              <a:t>How to </a:t>
            </a:r>
            <a:r>
              <a:rPr lang="en-US" sz="1800" dirty="0" smtClean="0">
                <a:solidFill>
                  <a:srgbClr val="FF0000"/>
                </a:solidFill>
              </a:rPr>
              <a:t>self-attention</a:t>
            </a:r>
            <a:r>
              <a:rPr lang="en-US" sz="1800" dirty="0" smtClean="0"/>
              <a:t> with </a:t>
            </a:r>
            <a:r>
              <a:rPr lang="en-US" sz="1800" dirty="0" smtClean="0">
                <a:solidFill>
                  <a:srgbClr val="FF0000"/>
                </a:solidFill>
              </a:rPr>
              <a:t>multi input image</a:t>
            </a:r>
            <a:r>
              <a:rPr lang="en-US" sz="1800" dirty="0" smtClean="0"/>
              <a:t>?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accent6"/>
                </a:solidFill>
              </a:rPr>
              <a:t>Multi – </a:t>
            </a:r>
            <a:r>
              <a:rPr lang="en-US" sz="1800" dirty="0">
                <a:solidFill>
                  <a:schemeClr val="accent6"/>
                </a:solidFill>
              </a:rPr>
              <a:t>tone </a:t>
            </a:r>
            <a:r>
              <a:rPr lang="en-US" sz="1800" dirty="0" smtClean="0">
                <a:solidFill>
                  <a:schemeClr val="accent6"/>
                </a:solidFill>
              </a:rPr>
              <a:t>augmentation</a:t>
            </a:r>
            <a:r>
              <a:rPr lang="en-US" sz="1800" dirty="0" smtClean="0"/>
              <a:t>? 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777350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2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45</a:t>
            </a:fld>
            <a:endParaRPr/>
          </a:p>
        </p:txBody>
      </p:sp>
      <p:sp>
        <p:nvSpPr>
          <p:cNvPr id="329" name="Google Shape;329;p32"/>
          <p:cNvSpPr txBox="1"/>
          <p:nvPr/>
        </p:nvSpPr>
        <p:spPr>
          <a:xfrm>
            <a:off x="343375" y="300450"/>
            <a:ext cx="42993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 smtClean="0">
                <a:latin typeface="Calibri"/>
                <a:ea typeface="Calibri"/>
                <a:cs typeface="Calibri"/>
                <a:sym typeface="Calibri"/>
              </a:rPr>
              <a:t>Thank you </a:t>
            </a:r>
            <a:endParaRPr sz="16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18415;p72"/>
          <p:cNvSpPr txBox="1">
            <a:spLocks/>
          </p:cNvSpPr>
          <p:nvPr/>
        </p:nvSpPr>
        <p:spPr>
          <a:xfrm>
            <a:off x="1967550" y="1948800"/>
            <a:ext cx="5208900" cy="1245900"/>
          </a:xfrm>
          <a:prstGeom prst="rect">
            <a:avLst/>
          </a:prstGeom>
          <a:noFill/>
          <a:ln w="38100">
            <a:solidFill>
              <a:schemeClr val="bg2"/>
            </a:solidFill>
          </a:ln>
        </p:spPr>
        <p:txBody>
          <a:bodyPr spcFirstLastPara="1" wrap="square" lIns="91425" tIns="45700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algn="ctr"/>
            <a:r>
              <a:rPr lang="en-US" sz="6600" b="1" dirty="0" smtClean="0">
                <a:solidFill>
                  <a:schemeClr val="bg2"/>
                </a:solidFill>
              </a:rPr>
              <a:t>THANKS</a:t>
            </a:r>
            <a:endParaRPr lang="en-US" sz="6600" b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0825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/>
          <p:nvPr/>
        </p:nvSpPr>
        <p:spPr>
          <a:xfrm>
            <a:off x="138144" y="279652"/>
            <a:ext cx="3795901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0" lvl="0" algn="l" rtl="0">
              <a:spcBef>
                <a:spcPts val="0"/>
              </a:spcBef>
              <a:spcAft>
                <a:spcPts val="0"/>
              </a:spcAft>
              <a:buSzPts val="1600"/>
            </a:pPr>
            <a:r>
              <a:rPr lang="en" sz="2400" b="1" dirty="0" smtClean="0">
                <a:latin typeface="Calibri"/>
                <a:ea typeface="Calibri"/>
                <a:cs typeface="Calibri"/>
                <a:sym typeface="Calibri"/>
              </a:rPr>
              <a:t>References </a:t>
            </a:r>
            <a:endParaRPr sz="24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1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46</a:t>
            </a:fld>
            <a:endParaRPr/>
          </a:p>
        </p:txBody>
      </p:sp>
      <p:sp>
        <p:nvSpPr>
          <p:cNvPr id="2" name="TextBox 1"/>
          <p:cNvSpPr txBox="1"/>
          <p:nvPr/>
        </p:nvSpPr>
        <p:spPr>
          <a:xfrm>
            <a:off x="429491" y="1004455"/>
            <a:ext cx="768234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Doctor</a:t>
            </a:r>
            <a:r>
              <a:rPr lang="en-US" dirty="0" smtClean="0"/>
              <a:t>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Hoang Ngoc Huynh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Quang</a:t>
            </a:r>
            <a:r>
              <a:rPr lang="en-US" dirty="0"/>
              <a:t> Tri </a:t>
            </a:r>
            <a:r>
              <a:rPr lang="en-US" dirty="0" smtClean="0"/>
              <a:t>General </a:t>
            </a:r>
            <a:r>
              <a:rPr lang="en-US" dirty="0"/>
              <a:t>Hospital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Phone: 091 5711133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r>
              <a:rPr lang="en-US" b="1" dirty="0" err="1" smtClean="0"/>
              <a:t>Mertrics</a:t>
            </a:r>
            <a:r>
              <a:rPr lang="en-US" dirty="0" smtClean="0"/>
              <a:t>: 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1200" i="1" dirty="0" smtClean="0">
                <a:solidFill>
                  <a:srgbClr val="0070C0"/>
                </a:solidFill>
              </a:rPr>
              <a:t>On </a:t>
            </a:r>
            <a:r>
              <a:rPr lang="en-US" sz="1200" i="1" dirty="0">
                <a:solidFill>
                  <a:srgbClr val="0070C0"/>
                </a:solidFill>
              </a:rPr>
              <a:t>evaluation metrics for medical applications of artificial intelligence | Scientific Reports</a:t>
            </a:r>
            <a:br>
              <a:rPr lang="en-US" sz="1200" i="1" dirty="0">
                <a:solidFill>
                  <a:srgbClr val="0070C0"/>
                </a:solidFill>
              </a:rPr>
            </a:br>
            <a:r>
              <a:rPr lang="en-US" sz="1200" i="1" dirty="0">
                <a:solidFill>
                  <a:srgbClr val="0070C0"/>
                </a:solidFill>
              </a:rPr>
              <a:t>(nature.com) </a:t>
            </a:r>
            <a:r>
              <a:rPr lang="en-US" sz="1200" i="1" dirty="0">
                <a:solidFill>
                  <a:schemeClr val="tx2">
                    <a:lumMod val="10000"/>
                  </a:schemeClr>
                </a:solidFill>
              </a:rPr>
              <a:t>- 2022 - 163 </a:t>
            </a:r>
            <a:r>
              <a:rPr lang="en-US" sz="1200" i="1" dirty="0" smtClean="0">
                <a:solidFill>
                  <a:schemeClr val="tx2">
                    <a:lumMod val="10000"/>
                  </a:schemeClr>
                </a:solidFill>
              </a:rPr>
              <a:t>citations</a:t>
            </a:r>
            <a:endParaRPr lang="en-US" sz="1200" i="1" dirty="0">
              <a:solidFill>
                <a:schemeClr val="tx2">
                  <a:lumMod val="10000"/>
                </a:schemeClr>
              </a:solidFill>
            </a:endParaRP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1200" i="1" dirty="0" smtClean="0">
                <a:solidFill>
                  <a:srgbClr val="0070C0"/>
                </a:solidFill>
              </a:rPr>
              <a:t>Applied </a:t>
            </a:r>
            <a:r>
              <a:rPr lang="en-US" sz="1200" i="1" dirty="0">
                <a:solidFill>
                  <a:srgbClr val="0070C0"/>
                </a:solidFill>
              </a:rPr>
              <a:t>Sciences | Free Full-Text | Classification of Brain Tumors from MRI Images Using a</a:t>
            </a:r>
            <a:br>
              <a:rPr lang="en-US" sz="1200" i="1" dirty="0">
                <a:solidFill>
                  <a:srgbClr val="0070C0"/>
                </a:solidFill>
              </a:rPr>
            </a:br>
            <a:r>
              <a:rPr lang="en-US" sz="1200" i="1" dirty="0">
                <a:solidFill>
                  <a:srgbClr val="0070C0"/>
                </a:solidFill>
              </a:rPr>
              <a:t>Convolutional Neural Network (mdpi.com) </a:t>
            </a:r>
            <a:r>
              <a:rPr lang="en-US" sz="1200" i="1" dirty="0">
                <a:solidFill>
                  <a:schemeClr val="tx2">
                    <a:lumMod val="10000"/>
                  </a:schemeClr>
                </a:solidFill>
              </a:rPr>
              <a:t>- 2020 - 302 </a:t>
            </a:r>
            <a:r>
              <a:rPr lang="en-US" sz="1200" i="1" dirty="0" smtClean="0">
                <a:solidFill>
                  <a:schemeClr val="tx2">
                    <a:lumMod val="10000"/>
                  </a:schemeClr>
                </a:solidFill>
              </a:rPr>
              <a:t>citations</a:t>
            </a:r>
            <a:endParaRPr lang="en-US" sz="1200" i="1" dirty="0">
              <a:solidFill>
                <a:schemeClr val="tx2">
                  <a:lumMod val="10000"/>
                </a:schemeClr>
              </a:solidFill>
            </a:endParaRP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1200" i="1" dirty="0" smtClean="0">
                <a:solidFill>
                  <a:srgbClr val="0070C0"/>
                </a:solidFill>
              </a:rPr>
              <a:t>TOWARDS </a:t>
            </a:r>
            <a:r>
              <a:rPr lang="en-US" sz="1200" i="1" dirty="0">
                <a:solidFill>
                  <a:srgbClr val="0070C0"/>
                </a:solidFill>
              </a:rPr>
              <a:t>A GUIDELINE FOR EVALUATION METRICS IN MEDICAL IMAGE</a:t>
            </a:r>
            <a:br>
              <a:rPr lang="en-US" sz="1200" i="1" dirty="0">
                <a:solidFill>
                  <a:srgbClr val="0070C0"/>
                </a:solidFill>
              </a:rPr>
            </a:br>
            <a:r>
              <a:rPr lang="en-US" sz="1200" i="1" dirty="0">
                <a:solidFill>
                  <a:srgbClr val="0070C0"/>
                </a:solidFill>
              </a:rPr>
              <a:t>SEGMENTATION </a:t>
            </a:r>
            <a:r>
              <a:rPr lang="en-US" sz="1200" i="1" dirty="0">
                <a:solidFill>
                  <a:schemeClr val="tx2">
                    <a:lumMod val="10000"/>
                  </a:schemeClr>
                </a:solidFill>
              </a:rPr>
              <a:t>- 2022 - 96 citations </a:t>
            </a:r>
            <a:endParaRPr lang="en-US" sz="1200" i="1" dirty="0" smtClean="0">
              <a:solidFill>
                <a:schemeClr val="tx2">
                  <a:lumMod val="10000"/>
                </a:schemeClr>
              </a:solidFill>
            </a:endParaRPr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070C0"/>
              </a:solidFill>
            </a:endParaRPr>
          </a:p>
          <a:p>
            <a:pPr lvl="1"/>
            <a:r>
              <a:rPr lang="en-US" b="1" dirty="0" smtClean="0">
                <a:solidFill>
                  <a:schemeClr val="tx2">
                    <a:lumMod val="10000"/>
                  </a:schemeClr>
                </a:solidFill>
              </a:rPr>
              <a:t>Dataset</a:t>
            </a:r>
            <a:r>
              <a:rPr lang="en-US" dirty="0" smtClean="0">
                <a:solidFill>
                  <a:schemeClr val="tx2">
                    <a:lumMod val="10000"/>
                  </a:schemeClr>
                </a:solidFill>
              </a:rPr>
              <a:t>: 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1200" i="1" dirty="0">
                <a:solidFill>
                  <a:srgbClr val="0070C0"/>
                </a:solidFill>
              </a:rPr>
              <a:t>Brain Tumor MRI Dataset (kaggle.com) </a:t>
            </a:r>
            <a:r>
              <a:rPr lang="en-US" sz="1200" i="1" dirty="0">
                <a:solidFill>
                  <a:schemeClr val="tx2">
                    <a:lumMod val="10000"/>
                  </a:schemeClr>
                </a:solidFill>
              </a:rPr>
              <a:t>- 2022 </a:t>
            </a:r>
          </a:p>
        </p:txBody>
      </p:sp>
    </p:spTree>
    <p:extLst>
      <p:ext uri="{BB962C8B-B14F-4D97-AF65-F5344CB8AC3E}">
        <p14:creationId xmlns:p14="http://schemas.microsoft.com/office/powerpoint/2010/main" val="2723739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/>
          <p:nvPr/>
        </p:nvSpPr>
        <p:spPr>
          <a:xfrm>
            <a:off x="138144" y="279652"/>
            <a:ext cx="3795901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0" lvl="0" algn="l" rtl="0">
              <a:spcBef>
                <a:spcPts val="0"/>
              </a:spcBef>
              <a:spcAft>
                <a:spcPts val="0"/>
              </a:spcAft>
              <a:buSzPts val="1600"/>
            </a:pPr>
            <a:r>
              <a:rPr lang="en" sz="2400" b="1" dirty="0" smtClean="0">
                <a:latin typeface="Calibri"/>
                <a:ea typeface="Calibri"/>
                <a:cs typeface="Calibri"/>
                <a:sym typeface="Calibri"/>
              </a:rPr>
              <a:t>References </a:t>
            </a:r>
            <a:endParaRPr sz="24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1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47</a:t>
            </a:fld>
            <a:endParaRPr/>
          </a:p>
        </p:txBody>
      </p:sp>
      <p:sp>
        <p:nvSpPr>
          <p:cNvPr id="2" name="TextBox 1"/>
          <p:cNvSpPr txBox="1"/>
          <p:nvPr/>
        </p:nvSpPr>
        <p:spPr>
          <a:xfrm>
            <a:off x="436418" y="976746"/>
            <a:ext cx="7682345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Method</a:t>
            </a:r>
            <a:r>
              <a:rPr lang="en-US" dirty="0" smtClean="0"/>
              <a:t>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i="1" dirty="0">
                <a:solidFill>
                  <a:srgbClr val="0070C0"/>
                </a:solidFill>
              </a:rPr>
              <a:t>Applied Sciences | Free Full-Text | Classification of Brain Tumors from MRI Images Using a</a:t>
            </a:r>
            <a:br>
              <a:rPr lang="en-US" sz="1200" i="1" dirty="0">
                <a:solidFill>
                  <a:srgbClr val="0070C0"/>
                </a:solidFill>
              </a:rPr>
            </a:br>
            <a:r>
              <a:rPr lang="en-US" sz="1200" i="1" dirty="0">
                <a:solidFill>
                  <a:srgbClr val="0070C0"/>
                </a:solidFill>
              </a:rPr>
              <a:t>Convolutional Neural Network (mdpi.com) </a:t>
            </a:r>
            <a:r>
              <a:rPr lang="en-US" sz="1200" i="1" dirty="0">
                <a:solidFill>
                  <a:schemeClr val="tx2">
                    <a:lumMod val="10000"/>
                  </a:schemeClr>
                </a:solidFill>
              </a:rPr>
              <a:t>- 2020 - 302 citations </a:t>
            </a:r>
            <a:r>
              <a:rPr lang="en-US" sz="1200" i="1" dirty="0" smtClean="0">
                <a:solidFill>
                  <a:schemeClr val="tx2">
                    <a:lumMod val="10000"/>
                  </a:schemeClr>
                </a:solidFill>
              </a:rPr>
              <a:t>– </a:t>
            </a:r>
            <a:r>
              <a:rPr lang="en-US" sz="1200" i="1" dirty="0" err="1" smtClean="0">
                <a:solidFill>
                  <a:schemeClr val="tx2">
                    <a:lumMod val="10000"/>
                  </a:schemeClr>
                </a:solidFill>
              </a:rPr>
              <a:t>Figshare</a:t>
            </a:r>
            <a:endParaRPr lang="en-US" sz="1200" i="1" dirty="0">
              <a:solidFill>
                <a:schemeClr val="tx2">
                  <a:lumMod val="1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i="1" dirty="0" smtClean="0">
                <a:solidFill>
                  <a:srgbClr val="0070C0"/>
                </a:solidFill>
              </a:rPr>
              <a:t>Brain </a:t>
            </a:r>
            <a:r>
              <a:rPr lang="en-US" sz="1200" i="1" dirty="0">
                <a:solidFill>
                  <a:srgbClr val="0070C0"/>
                </a:solidFill>
              </a:rPr>
              <a:t>tumor MRI images identification and classification based on the recurrent </a:t>
            </a:r>
            <a:r>
              <a:rPr lang="en-US" sz="1200" i="1" dirty="0" smtClean="0">
                <a:solidFill>
                  <a:srgbClr val="0070C0"/>
                </a:solidFill>
              </a:rPr>
              <a:t>convolutional neural </a:t>
            </a:r>
            <a:r>
              <a:rPr lang="en-US" sz="1200" i="1" dirty="0">
                <a:solidFill>
                  <a:srgbClr val="0070C0"/>
                </a:solidFill>
              </a:rPr>
              <a:t>network - </a:t>
            </a:r>
            <a:r>
              <a:rPr lang="en-US" sz="1200" i="1" dirty="0" err="1">
                <a:solidFill>
                  <a:srgbClr val="0070C0"/>
                </a:solidFill>
              </a:rPr>
              <a:t>ScienceDirect</a:t>
            </a:r>
            <a:r>
              <a:rPr lang="en-US" sz="1200" i="1" dirty="0">
                <a:solidFill>
                  <a:srgbClr val="0070C0"/>
                </a:solidFill>
              </a:rPr>
              <a:t> - </a:t>
            </a:r>
            <a:r>
              <a:rPr lang="en-US" sz="1200" i="1" dirty="0">
                <a:solidFill>
                  <a:schemeClr val="tx2">
                    <a:lumMod val="10000"/>
                  </a:schemeClr>
                </a:solidFill>
              </a:rPr>
              <a:t>2022 - 62 citations </a:t>
            </a:r>
            <a:r>
              <a:rPr lang="en-US" sz="1200" i="1" dirty="0" smtClean="0">
                <a:solidFill>
                  <a:schemeClr val="tx2">
                    <a:lumMod val="10000"/>
                  </a:schemeClr>
                </a:solidFill>
              </a:rPr>
              <a:t>– </a:t>
            </a:r>
            <a:r>
              <a:rPr lang="en-US" sz="1200" i="1" dirty="0" err="1" smtClean="0">
                <a:solidFill>
                  <a:schemeClr val="tx2">
                    <a:lumMod val="10000"/>
                  </a:schemeClr>
                </a:solidFill>
              </a:rPr>
              <a:t>Sartaj</a:t>
            </a:r>
            <a:endParaRPr lang="en-US" sz="1200" i="1" dirty="0">
              <a:solidFill>
                <a:schemeClr val="tx2">
                  <a:lumMod val="1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i="1" dirty="0" smtClean="0">
                <a:solidFill>
                  <a:srgbClr val="0070C0"/>
                </a:solidFill>
              </a:rPr>
              <a:t>BRAIN </a:t>
            </a:r>
            <a:r>
              <a:rPr lang="en-US" sz="1200" i="1" dirty="0">
                <a:solidFill>
                  <a:srgbClr val="0070C0"/>
                </a:solidFill>
              </a:rPr>
              <a:t>TUMOR MRI IMAGE CLASSIFICATION WITH FEATURE SELECTION AND</a:t>
            </a:r>
            <a:br>
              <a:rPr lang="en-US" sz="1200" i="1" dirty="0">
                <a:solidFill>
                  <a:srgbClr val="0070C0"/>
                </a:solidFill>
              </a:rPr>
            </a:br>
            <a:r>
              <a:rPr lang="en-US" sz="1200" i="1" dirty="0">
                <a:solidFill>
                  <a:srgbClr val="0070C0"/>
                </a:solidFill>
              </a:rPr>
              <a:t>EXTRACTION USING LINEAR DISCRIMINANT ANALYSIS </a:t>
            </a:r>
            <a:r>
              <a:rPr lang="en-US" sz="1200" i="1" dirty="0">
                <a:solidFill>
                  <a:schemeClr val="tx2">
                    <a:lumMod val="10000"/>
                  </a:schemeClr>
                </a:solidFill>
              </a:rPr>
              <a:t>- 2012 - 79 </a:t>
            </a:r>
            <a:r>
              <a:rPr lang="en-US" sz="1200" i="1" dirty="0" smtClean="0">
                <a:solidFill>
                  <a:schemeClr val="tx2">
                    <a:lumMod val="10000"/>
                  </a:schemeClr>
                </a:solidFill>
              </a:rPr>
              <a:t>citations</a:t>
            </a:r>
            <a:endParaRPr lang="en-US" sz="1200" i="1" dirty="0">
              <a:solidFill>
                <a:schemeClr val="tx2">
                  <a:lumMod val="1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i="1" dirty="0" smtClean="0">
                <a:solidFill>
                  <a:srgbClr val="0070C0"/>
                </a:solidFill>
              </a:rPr>
              <a:t>Brain </a:t>
            </a:r>
            <a:r>
              <a:rPr lang="en-US" sz="1200" i="1" dirty="0">
                <a:solidFill>
                  <a:srgbClr val="0070C0"/>
                </a:solidFill>
              </a:rPr>
              <a:t>tumor detection and classification using machine learning: a comprehensive survey |</a:t>
            </a:r>
            <a:br>
              <a:rPr lang="en-US" sz="1200" i="1" dirty="0">
                <a:solidFill>
                  <a:srgbClr val="0070C0"/>
                </a:solidFill>
              </a:rPr>
            </a:br>
            <a:r>
              <a:rPr lang="en-US" sz="1200" i="1" dirty="0">
                <a:solidFill>
                  <a:srgbClr val="0070C0"/>
                </a:solidFill>
              </a:rPr>
              <a:t>Complex &amp; Intelligent Systems (springer.com) </a:t>
            </a:r>
            <a:r>
              <a:rPr lang="en-US" sz="1200" i="1" dirty="0">
                <a:solidFill>
                  <a:schemeClr val="tx2">
                    <a:lumMod val="10000"/>
                  </a:schemeClr>
                </a:solidFill>
              </a:rPr>
              <a:t>- 2021 - 118 </a:t>
            </a:r>
            <a:r>
              <a:rPr lang="en-US" sz="1200" i="1" dirty="0" smtClean="0">
                <a:solidFill>
                  <a:schemeClr val="tx2">
                    <a:lumMod val="10000"/>
                  </a:schemeClr>
                </a:solidFill>
              </a:rPr>
              <a:t>citations</a:t>
            </a:r>
            <a:endParaRPr lang="en-US" sz="1200" i="1" dirty="0">
              <a:solidFill>
                <a:schemeClr val="tx2">
                  <a:lumMod val="1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i="1" dirty="0" smtClean="0">
                <a:solidFill>
                  <a:srgbClr val="0070C0"/>
                </a:solidFill>
              </a:rPr>
              <a:t>Brain </a:t>
            </a:r>
            <a:r>
              <a:rPr lang="en-US" sz="1200" i="1" dirty="0">
                <a:solidFill>
                  <a:srgbClr val="0070C0"/>
                </a:solidFill>
              </a:rPr>
              <a:t>tumor classification for MR images using transfer learning and fine-tuning </a:t>
            </a:r>
            <a:r>
              <a:rPr lang="en-US" sz="1200" i="1" dirty="0" smtClean="0">
                <a:solidFill>
                  <a:srgbClr val="0070C0"/>
                </a:solidFill>
              </a:rPr>
              <a:t>– </a:t>
            </a:r>
            <a:r>
              <a:rPr lang="en-US" sz="1200" i="1" dirty="0" err="1" smtClean="0">
                <a:solidFill>
                  <a:srgbClr val="0070C0"/>
                </a:solidFill>
              </a:rPr>
              <a:t>ScienceDirect</a:t>
            </a:r>
            <a:r>
              <a:rPr lang="en-US" sz="1200" i="1" dirty="0">
                <a:solidFill>
                  <a:srgbClr val="0070C0"/>
                </a:solidFill>
              </a:rPr>
              <a:t> </a:t>
            </a:r>
            <a:r>
              <a:rPr lang="en-US" sz="1200" i="1" dirty="0" smtClean="0">
                <a:solidFill>
                  <a:schemeClr val="tx2">
                    <a:lumMod val="10000"/>
                  </a:schemeClr>
                </a:solidFill>
              </a:rPr>
              <a:t>- </a:t>
            </a:r>
            <a:r>
              <a:rPr lang="en-US" sz="1200" i="1" dirty="0">
                <a:solidFill>
                  <a:schemeClr val="tx2">
                    <a:lumMod val="10000"/>
                  </a:schemeClr>
                </a:solidFill>
              </a:rPr>
              <a:t>2019 - 491 citations - lock [not free] </a:t>
            </a:r>
            <a:r>
              <a:rPr lang="en-US" sz="1200" i="1" dirty="0" smtClean="0">
                <a:solidFill>
                  <a:schemeClr val="tx2">
                    <a:lumMod val="10000"/>
                  </a:schemeClr>
                </a:solidFill>
              </a:rPr>
              <a:t>– </a:t>
            </a:r>
            <a:r>
              <a:rPr lang="en-US" sz="1200" i="1" dirty="0" err="1" smtClean="0">
                <a:solidFill>
                  <a:schemeClr val="tx2">
                    <a:lumMod val="10000"/>
                  </a:schemeClr>
                </a:solidFill>
              </a:rPr>
              <a:t>Figshare</a:t>
            </a:r>
            <a:endParaRPr lang="en-US" sz="1200" i="1" dirty="0">
              <a:solidFill>
                <a:schemeClr val="tx2">
                  <a:lumMod val="1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i="1" dirty="0" smtClean="0">
                <a:solidFill>
                  <a:srgbClr val="0070C0"/>
                </a:solidFill>
              </a:rPr>
              <a:t>Medical </a:t>
            </a:r>
            <a:r>
              <a:rPr lang="en-US" sz="1200" i="1" dirty="0">
                <a:solidFill>
                  <a:srgbClr val="0070C0"/>
                </a:solidFill>
              </a:rPr>
              <a:t>images classification using deep learning: a survey | Multimedia Tools and </a:t>
            </a:r>
            <a:r>
              <a:rPr lang="en-US" sz="1200" i="1" dirty="0" smtClean="0">
                <a:solidFill>
                  <a:srgbClr val="0070C0"/>
                </a:solidFill>
              </a:rPr>
              <a:t>Applications(springer.com</a:t>
            </a:r>
            <a:r>
              <a:rPr lang="en-US" sz="1200" i="1" dirty="0">
                <a:solidFill>
                  <a:srgbClr val="0070C0"/>
                </a:solidFill>
              </a:rPr>
              <a:t>) </a:t>
            </a:r>
            <a:r>
              <a:rPr lang="en-US" sz="1200" i="1" dirty="0">
                <a:solidFill>
                  <a:schemeClr val="tx2">
                    <a:lumMod val="10000"/>
                  </a:schemeClr>
                </a:solidFill>
              </a:rPr>
              <a:t>- 2023 - 1 cite - lock [not </a:t>
            </a:r>
            <a:r>
              <a:rPr lang="en-US" sz="1200" i="1" dirty="0" smtClean="0">
                <a:solidFill>
                  <a:schemeClr val="tx2">
                    <a:lumMod val="10000"/>
                  </a:schemeClr>
                </a:solidFill>
              </a:rPr>
              <a:t>free]</a:t>
            </a:r>
            <a:endParaRPr lang="en-US" sz="1200" i="1" dirty="0">
              <a:solidFill>
                <a:schemeClr val="tx2">
                  <a:lumMod val="1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i="1" dirty="0" smtClean="0">
                <a:solidFill>
                  <a:srgbClr val="0070C0"/>
                </a:solidFill>
              </a:rPr>
              <a:t>Brain </a:t>
            </a:r>
            <a:r>
              <a:rPr lang="en-US" sz="1200" i="1" dirty="0">
                <a:solidFill>
                  <a:srgbClr val="0070C0"/>
                </a:solidFill>
              </a:rPr>
              <a:t>MRI Detection | Segmentation | </a:t>
            </a:r>
            <a:r>
              <a:rPr lang="en-US" sz="1200" i="1" dirty="0" err="1">
                <a:solidFill>
                  <a:srgbClr val="0070C0"/>
                </a:solidFill>
              </a:rPr>
              <a:t>ResUNet</a:t>
            </a:r>
            <a:r>
              <a:rPr lang="en-US" sz="1200" i="1" dirty="0">
                <a:solidFill>
                  <a:srgbClr val="0070C0"/>
                </a:solidFill>
              </a:rPr>
              <a:t> (kaggle.com) - </a:t>
            </a:r>
            <a:r>
              <a:rPr lang="en-US" sz="1200" i="1" dirty="0" err="1">
                <a:solidFill>
                  <a:srgbClr val="0070C0"/>
                </a:solidFill>
              </a:rPr>
              <a:t>ResUnet</a:t>
            </a:r>
            <a:r>
              <a:rPr lang="en-US" sz="1200" i="1" dirty="0">
                <a:solidFill>
                  <a:srgbClr val="0070C0"/>
                </a:solidFill>
              </a:rPr>
              <a:t> </a:t>
            </a:r>
            <a:endParaRPr lang="en-US" sz="1200" i="1" dirty="0" smtClean="0">
              <a:solidFill>
                <a:srgbClr val="0070C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i="1" dirty="0">
                <a:solidFill>
                  <a:srgbClr val="0070C0"/>
                </a:solidFill>
              </a:rPr>
              <a:t>Brain Tumor Classification from MRI Using Image Enhancement and Convolutional Neural</a:t>
            </a:r>
            <a:br>
              <a:rPr lang="en-US" sz="1200" i="1" dirty="0">
                <a:solidFill>
                  <a:srgbClr val="0070C0"/>
                </a:solidFill>
              </a:rPr>
            </a:br>
            <a:r>
              <a:rPr lang="en-US" sz="1200" i="1" dirty="0">
                <a:solidFill>
                  <a:srgbClr val="0070C0"/>
                </a:solidFill>
              </a:rPr>
              <a:t>Network Techniques - PMC (nih.gov)</a:t>
            </a:r>
            <a:r>
              <a:rPr lang="en-US" sz="1200" i="1" dirty="0"/>
              <a:t> - 2023 - Same Dataset </a:t>
            </a:r>
            <a:r>
              <a:rPr lang="en-US" i="1" dirty="0"/>
              <a:t/>
            </a:r>
            <a:br>
              <a:rPr lang="en-US" i="1" dirty="0"/>
            </a:br>
            <a:r>
              <a:rPr lang="en-US" dirty="0">
                <a:solidFill>
                  <a:srgbClr val="0070C0"/>
                </a:solidFill>
              </a:rPr>
              <a:t/>
            </a:r>
            <a:br>
              <a:rPr lang="en-US" dirty="0">
                <a:solidFill>
                  <a:srgbClr val="0070C0"/>
                </a:solidFill>
              </a:rPr>
            </a:br>
            <a:endParaRPr 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1411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2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48</a:t>
            </a:fld>
            <a:endParaRPr/>
          </a:p>
        </p:txBody>
      </p:sp>
      <p:sp>
        <p:nvSpPr>
          <p:cNvPr id="329" name="Google Shape;329;p32"/>
          <p:cNvSpPr txBox="1"/>
          <p:nvPr/>
        </p:nvSpPr>
        <p:spPr>
          <a:xfrm>
            <a:off x="343375" y="300450"/>
            <a:ext cx="42993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 smtClean="0">
                <a:latin typeface="Calibri"/>
                <a:ea typeface="Calibri"/>
                <a:cs typeface="Calibri"/>
                <a:sym typeface="Calibri"/>
              </a:rPr>
              <a:t>Thank you </a:t>
            </a:r>
            <a:endParaRPr sz="16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18415;p72"/>
          <p:cNvSpPr txBox="1">
            <a:spLocks/>
          </p:cNvSpPr>
          <p:nvPr/>
        </p:nvSpPr>
        <p:spPr>
          <a:xfrm>
            <a:off x="1967550" y="1948800"/>
            <a:ext cx="5208900" cy="1245900"/>
          </a:xfrm>
          <a:prstGeom prst="rect">
            <a:avLst/>
          </a:prstGeom>
          <a:noFill/>
          <a:ln w="38100">
            <a:solidFill>
              <a:schemeClr val="bg2"/>
            </a:solidFill>
          </a:ln>
        </p:spPr>
        <p:txBody>
          <a:bodyPr spcFirstLastPara="1" wrap="square" lIns="91425" tIns="45700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algn="ctr"/>
            <a:r>
              <a:rPr lang="en-US" sz="6600" b="1" dirty="0" smtClean="0">
                <a:solidFill>
                  <a:schemeClr val="bg2"/>
                </a:solidFill>
              </a:rPr>
              <a:t>N-THANKS</a:t>
            </a:r>
            <a:endParaRPr lang="en-US" sz="6600" b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8344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/>
          <p:nvPr/>
        </p:nvSpPr>
        <p:spPr>
          <a:xfrm>
            <a:off x="138144" y="279652"/>
            <a:ext cx="3795901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0" lvl="0" algn="l" rtl="0">
              <a:spcBef>
                <a:spcPts val="0"/>
              </a:spcBef>
              <a:spcAft>
                <a:spcPts val="0"/>
              </a:spcAft>
              <a:buSzPts val="1600"/>
            </a:pPr>
            <a:r>
              <a:rPr lang="en" sz="2400" b="1" dirty="0" smtClean="0">
                <a:latin typeface="Calibri"/>
                <a:ea typeface="Calibri"/>
                <a:cs typeface="Calibri"/>
                <a:sym typeface="Calibri"/>
              </a:rPr>
              <a:t>Classification</a:t>
            </a:r>
            <a:endParaRPr sz="24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1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49</a:t>
            </a:fld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2403240" y="556636"/>
            <a:ext cx="37481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</a:rPr>
              <a:t>The algorithm: Momentum DQN   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309255" y="1560708"/>
            <a:ext cx="676794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Double DQN</a:t>
            </a:r>
            <a:r>
              <a:rPr lang="en-US" dirty="0"/>
              <a:t>: was first proposed by </a:t>
            </a:r>
            <a:r>
              <a:rPr lang="en-US" dirty="0" smtClean="0"/>
              <a:t>Google Deep Mind </a:t>
            </a:r>
            <a:r>
              <a:rPr lang="en-US" dirty="0"/>
              <a:t>in an article </a:t>
            </a:r>
            <a:r>
              <a:rPr lang="en-US" dirty="0" smtClean="0"/>
              <a:t>titled </a:t>
            </a:r>
            <a:r>
              <a:rPr lang="en-US" dirty="0"/>
              <a:t>Deep Reinforcement Learning with Double </a:t>
            </a:r>
            <a:r>
              <a:rPr lang="en-US" dirty="0" smtClean="0"/>
              <a:t>Q-learning. It is </a:t>
            </a:r>
            <a:r>
              <a:rPr lang="en-US" dirty="0"/>
              <a:t>a technique used in Deep Q-Networks (DQNs) to address the issue of </a:t>
            </a:r>
            <a:r>
              <a:rPr lang="en-US" dirty="0">
                <a:solidFill>
                  <a:srgbClr val="FF0000"/>
                </a:solidFill>
              </a:rPr>
              <a:t>overestimation bias</a:t>
            </a:r>
            <a:r>
              <a:rPr lang="en-US" dirty="0"/>
              <a:t>. 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Reduces overestimation bias, leading to more accurate </a:t>
            </a:r>
            <a:r>
              <a:rPr lang="en-US" dirty="0" smtClean="0"/>
              <a:t>learning.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10000"/>
                  </a:schemeClr>
                </a:solidFill>
              </a:rPr>
              <a:t>I</a:t>
            </a:r>
            <a:r>
              <a:rPr lang="en-US" dirty="0" smtClean="0">
                <a:solidFill>
                  <a:schemeClr val="tx2">
                    <a:lumMod val="10000"/>
                  </a:schemeClr>
                </a:solidFill>
              </a:rPr>
              <a:t>mprove </a:t>
            </a:r>
            <a:r>
              <a:rPr lang="en-US" dirty="0">
                <a:solidFill>
                  <a:schemeClr val="tx2">
                    <a:lumMod val="10000"/>
                  </a:schemeClr>
                </a:solidFill>
              </a:rPr>
              <a:t>the </a:t>
            </a:r>
            <a:r>
              <a:rPr lang="en-US" dirty="0">
                <a:solidFill>
                  <a:srgbClr val="FF0000"/>
                </a:solidFill>
              </a:rPr>
              <a:t>stability </a:t>
            </a:r>
            <a:r>
              <a:rPr lang="en-US" dirty="0">
                <a:solidFill>
                  <a:schemeClr val="tx2">
                    <a:lumMod val="10000"/>
                  </a:schemeClr>
                </a:solidFill>
              </a:rPr>
              <a:t>and performance of DQN</a:t>
            </a:r>
            <a:r>
              <a:rPr lang="en-US" dirty="0"/>
              <a:t>, especially with </a:t>
            </a:r>
            <a:r>
              <a:rPr lang="en-US" dirty="0">
                <a:solidFill>
                  <a:srgbClr val="FF0000"/>
                </a:solidFill>
              </a:rPr>
              <a:t>small datasets</a:t>
            </a:r>
            <a:r>
              <a:rPr lang="en-US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5664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79150" y="1189463"/>
            <a:ext cx="4192850" cy="2914186"/>
          </a:xfrm>
          <a:prstGeom prst="rect">
            <a:avLst/>
          </a:prstGeom>
          <a:solidFill>
            <a:schemeClr val="tx1"/>
          </a:solidFill>
          <a:ln w="38100">
            <a:solidFill>
              <a:srgbClr val="00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Google Shape;134;p14"/>
          <p:cNvSpPr txBox="1"/>
          <p:nvPr/>
        </p:nvSpPr>
        <p:spPr>
          <a:xfrm>
            <a:off x="379150" y="372000"/>
            <a:ext cx="3061800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0" lvl="0" algn="l" rtl="0">
              <a:spcBef>
                <a:spcPts val="0"/>
              </a:spcBef>
              <a:spcAft>
                <a:spcPts val="0"/>
              </a:spcAft>
              <a:buSzPts val="1600"/>
            </a:pPr>
            <a:r>
              <a:rPr lang="en" sz="2800" b="1" dirty="0" smtClean="0">
                <a:latin typeface="Calibri"/>
                <a:ea typeface="Calibri"/>
                <a:cs typeface="Calibri"/>
                <a:sym typeface="Calibri"/>
              </a:rPr>
              <a:t>Problem </a:t>
            </a:r>
            <a:endParaRPr sz="28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1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379150" y="1265134"/>
            <a:ext cx="41928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Input</a:t>
            </a:r>
            <a:r>
              <a:rPr lang="en-US" sz="2400" dirty="0" smtClean="0"/>
              <a:t>:  </a:t>
            </a:r>
            <a:endParaRPr lang="en-US" sz="2400" dirty="0"/>
          </a:p>
        </p:txBody>
      </p:sp>
      <p:sp>
        <p:nvSpPr>
          <p:cNvPr id="2" name="TextBox 1"/>
          <p:cNvSpPr txBox="1"/>
          <p:nvPr/>
        </p:nvSpPr>
        <p:spPr>
          <a:xfrm>
            <a:off x="453483" y="1865744"/>
            <a:ext cx="403674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Inference: a </a:t>
            </a:r>
            <a:r>
              <a:rPr lang="en-US" sz="1600" dirty="0"/>
              <a:t>brain MRI image, which </a:t>
            </a:r>
            <a:r>
              <a:rPr lang="en-US" sz="1600" dirty="0" smtClean="0"/>
              <a:t>be </a:t>
            </a:r>
            <a:r>
              <a:rPr lang="en-US" sz="1600" dirty="0"/>
              <a:t>a 2D </a:t>
            </a:r>
            <a:r>
              <a:rPr lang="en-US" sz="1600" dirty="0" smtClean="0"/>
              <a:t>slice.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Training: a </a:t>
            </a:r>
            <a:r>
              <a:rPr lang="en-US" sz="1600" b="1" dirty="0" smtClean="0"/>
              <a:t>shortage</a:t>
            </a:r>
            <a:r>
              <a:rPr lang="en-US" sz="1600" dirty="0" smtClean="0"/>
              <a:t> dataset consists of labeled </a:t>
            </a:r>
            <a:r>
              <a:rPr lang="en-US" sz="1600" dirty="0"/>
              <a:t>images with </a:t>
            </a:r>
            <a:r>
              <a:rPr lang="en-US" sz="1600" dirty="0" smtClean="0"/>
              <a:t>the corresponding annotation </a:t>
            </a:r>
            <a:r>
              <a:rPr lang="en-US" sz="1600" dirty="0"/>
              <a:t>for each </a:t>
            </a:r>
            <a:r>
              <a:rPr lang="en-US" sz="1600" dirty="0" smtClean="0"/>
              <a:t>image. 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4572000" y="1189463"/>
            <a:ext cx="4192850" cy="2914186"/>
          </a:xfrm>
          <a:prstGeom prst="rect">
            <a:avLst/>
          </a:prstGeom>
          <a:solidFill>
            <a:schemeClr val="tx1"/>
          </a:solidFill>
          <a:ln w="38100">
            <a:solidFill>
              <a:srgbClr val="00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572000" y="1245725"/>
            <a:ext cx="41928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Output</a:t>
            </a:r>
            <a:r>
              <a:rPr lang="en-US" sz="2400" dirty="0" smtClean="0"/>
              <a:t>:  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4653776" y="1865744"/>
            <a:ext cx="402929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 output of the model is a </a:t>
            </a:r>
            <a:r>
              <a:rPr lang="en-US" sz="1600" b="1" dirty="0" smtClean="0"/>
              <a:t>predicted label</a:t>
            </a:r>
            <a:r>
              <a:rPr lang="en-US" sz="1600" dirty="0" smtClean="0"/>
              <a:t> (yes or no tumor).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Besides</a:t>
            </a:r>
            <a:r>
              <a:rPr lang="en-US" sz="1600" dirty="0"/>
              <a:t>, we also provide the predicted </a:t>
            </a:r>
            <a:r>
              <a:rPr lang="en-US" sz="1600" b="1" dirty="0"/>
              <a:t>location of the tumor center</a:t>
            </a:r>
            <a:r>
              <a:rPr lang="en-US" sz="1600" dirty="0"/>
              <a:t>, as an </a:t>
            </a:r>
            <a:r>
              <a:rPr lang="en-US" sz="1600" dirty="0" smtClean="0"/>
              <a:t>evidence </a:t>
            </a:r>
            <a:r>
              <a:rPr lang="en-US" sz="1600" dirty="0"/>
              <a:t>for the model's decision.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379150" y="1746619"/>
            <a:ext cx="8385700" cy="0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520535" y="4130492"/>
            <a:ext cx="41029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b="1" dirty="0" smtClean="0"/>
              <a:t>Constraint</a:t>
            </a:r>
            <a:r>
              <a:rPr lang="en-US" dirty="0" smtClean="0"/>
              <a:t>: this is a </a:t>
            </a:r>
            <a:r>
              <a:rPr lang="en-US" b="1" dirty="0" smtClean="0"/>
              <a:t>few short learning</a:t>
            </a:r>
            <a:r>
              <a:rPr lang="en-US" dirty="0" smtClean="0"/>
              <a:t> problem.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12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2475572" y="326976"/>
            <a:ext cx="4292138" cy="2063360"/>
          </a:xfrm>
          <a:prstGeom prst="rect">
            <a:avLst/>
          </a:prstGeom>
          <a:solidFill>
            <a:schemeClr val="tx1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99696" y="2389695"/>
            <a:ext cx="8517201" cy="2063360"/>
          </a:xfrm>
          <a:prstGeom prst="rect">
            <a:avLst/>
          </a:prstGeom>
          <a:solidFill>
            <a:schemeClr val="tx1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Google Shape;134;p14"/>
          <p:cNvSpPr txBox="1"/>
          <p:nvPr/>
        </p:nvSpPr>
        <p:spPr>
          <a:xfrm>
            <a:off x="138144" y="279652"/>
            <a:ext cx="3795901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0" lvl="0" algn="l" rtl="0">
              <a:spcBef>
                <a:spcPts val="0"/>
              </a:spcBef>
              <a:spcAft>
                <a:spcPts val="0"/>
              </a:spcAft>
              <a:buSzPts val="1600"/>
            </a:pPr>
            <a:r>
              <a:rPr lang="en" sz="2400" b="1" dirty="0" smtClean="0">
                <a:latin typeface="Calibri"/>
                <a:ea typeface="Calibri"/>
                <a:cs typeface="Calibri"/>
                <a:sym typeface="Calibri"/>
              </a:rPr>
              <a:t>Visualization </a:t>
            </a:r>
            <a:endParaRPr sz="24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1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50</a:t>
            </a:fld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3928" y="475786"/>
            <a:ext cx="1802390" cy="180239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36815" y="1056645"/>
            <a:ext cx="21543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1" dirty="0"/>
              <a:t>pituitary/Tr-pi_0621.jpg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357" y="2479905"/>
            <a:ext cx="1918853" cy="186530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32482" y="2479905"/>
            <a:ext cx="1949297" cy="189489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60051" y="2456068"/>
            <a:ext cx="1971207" cy="191619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67709" y="2452850"/>
            <a:ext cx="1974518" cy="191941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03837" y="475786"/>
            <a:ext cx="1885745" cy="1833119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2475572" y="2389695"/>
            <a:ext cx="0" cy="2063360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4572000" y="319542"/>
            <a:ext cx="0" cy="4124695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6767709" y="2389695"/>
            <a:ext cx="0" cy="2063360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3885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416312" y="1117696"/>
            <a:ext cx="8214732" cy="2956216"/>
          </a:xfrm>
          <a:prstGeom prst="rect">
            <a:avLst/>
          </a:prstGeom>
          <a:solidFill>
            <a:schemeClr val="tx1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Google Shape;134;p14"/>
          <p:cNvSpPr txBox="1"/>
          <p:nvPr/>
        </p:nvSpPr>
        <p:spPr>
          <a:xfrm>
            <a:off x="138144" y="279652"/>
            <a:ext cx="3795901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0" lvl="0" algn="l" rtl="0">
              <a:spcBef>
                <a:spcPts val="0"/>
              </a:spcBef>
              <a:spcAft>
                <a:spcPts val="0"/>
              </a:spcAft>
              <a:buSzPts val="1600"/>
            </a:pPr>
            <a:r>
              <a:rPr lang="en" sz="2400" b="1" dirty="0" smtClean="0">
                <a:latin typeface="Calibri"/>
                <a:ea typeface="Calibri"/>
                <a:cs typeface="Calibri"/>
                <a:sym typeface="Calibri"/>
              </a:rPr>
              <a:t>Limitation Finding </a:t>
            </a:r>
            <a:endParaRPr sz="24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1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51</a:t>
            </a:fld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473" y="1327775"/>
            <a:ext cx="2343477" cy="224821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9295" y="1327775"/>
            <a:ext cx="2141545" cy="225327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7127" y="1350597"/>
            <a:ext cx="2243607" cy="225327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70294" y="3685006"/>
            <a:ext cx="23434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Pituitary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501227" y="3685006"/>
            <a:ext cx="21415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Glioma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096779" y="3722681"/>
            <a:ext cx="22939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Glioma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71143" y="4432691"/>
            <a:ext cx="17063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Predicted Label </a:t>
            </a:r>
            <a:endParaRPr lang="en-US" dirty="0"/>
          </a:p>
        </p:txBody>
      </p:sp>
      <p:cxnSp>
        <p:nvCxnSpPr>
          <p:cNvPr id="13" name="Straight Connector 12"/>
          <p:cNvCxnSpPr/>
          <p:nvPr/>
        </p:nvCxnSpPr>
        <p:spPr>
          <a:xfrm>
            <a:off x="3293328" y="1117696"/>
            <a:ext cx="0" cy="2956216"/>
          </a:xfrm>
          <a:prstGeom prst="line">
            <a:avLst/>
          </a:prstGeom>
          <a:ln w="28575">
            <a:solidFill>
              <a:srgbClr val="0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5817221" y="1117696"/>
            <a:ext cx="0" cy="2956216"/>
          </a:xfrm>
          <a:prstGeom prst="line">
            <a:avLst/>
          </a:prstGeom>
          <a:ln w="28575">
            <a:solidFill>
              <a:srgbClr val="0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6950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680125" y="828399"/>
            <a:ext cx="6088558" cy="3899717"/>
          </a:xfrm>
          <a:prstGeom prst="rect">
            <a:avLst/>
          </a:prstGeom>
          <a:solidFill>
            <a:schemeClr val="tx1"/>
          </a:solidFill>
          <a:ln w="28575">
            <a:solidFill>
              <a:srgbClr val="00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2718955" y="318913"/>
            <a:ext cx="3706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Inference illustration </a:t>
            </a:r>
            <a:endParaRPr lang="en-US" sz="2400" dirty="0"/>
          </a:p>
        </p:txBody>
      </p:sp>
      <p:sp>
        <p:nvSpPr>
          <p:cNvPr id="134" name="Google Shape;134;p14"/>
          <p:cNvSpPr txBox="1"/>
          <p:nvPr/>
        </p:nvSpPr>
        <p:spPr>
          <a:xfrm>
            <a:off x="194018" y="193128"/>
            <a:ext cx="3061800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0" lvl="0" algn="l" rtl="0">
              <a:spcBef>
                <a:spcPts val="0"/>
              </a:spcBef>
              <a:spcAft>
                <a:spcPts val="0"/>
              </a:spcAft>
              <a:buSzPts val="1600"/>
            </a:pPr>
            <a:r>
              <a:rPr lang="en" sz="2800" b="1" dirty="0" smtClean="0">
                <a:latin typeface="Calibri"/>
                <a:ea typeface="Calibri"/>
                <a:cs typeface="Calibri"/>
                <a:sym typeface="Calibri"/>
              </a:rPr>
              <a:t>Problem</a:t>
            </a:r>
            <a:r>
              <a:rPr lang="en" sz="1600" b="1" dirty="0" smtClean="0">
                <a:latin typeface="Calibri"/>
                <a:ea typeface="Calibri"/>
                <a:cs typeface="Calibri"/>
                <a:sym typeface="Calibri"/>
              </a:rPr>
              <a:t> </a:t>
            </a:r>
            <a:endParaRPr sz="16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1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5710" y="2346273"/>
            <a:ext cx="1009791" cy="98121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5710" y="1037510"/>
            <a:ext cx="1009791" cy="98321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800600" y="1136073"/>
            <a:ext cx="1624446" cy="5126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579002" y="1381728"/>
            <a:ext cx="5663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Yes</a:t>
            </a:r>
            <a:endParaRPr lang="en-US" sz="1600" dirty="0"/>
          </a:p>
        </p:txBody>
      </p:sp>
      <p:sp>
        <p:nvSpPr>
          <p:cNvPr id="11" name="TextBox 10"/>
          <p:cNvSpPr txBox="1"/>
          <p:nvPr/>
        </p:nvSpPr>
        <p:spPr>
          <a:xfrm>
            <a:off x="5589798" y="2701785"/>
            <a:ext cx="5373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Yes</a:t>
            </a:r>
            <a:endParaRPr lang="en-US" sz="1600" dirty="0"/>
          </a:p>
        </p:txBody>
      </p:sp>
      <p:sp>
        <p:nvSpPr>
          <p:cNvPr id="12" name="TextBox 11"/>
          <p:cNvSpPr txBox="1"/>
          <p:nvPr/>
        </p:nvSpPr>
        <p:spPr>
          <a:xfrm>
            <a:off x="5635484" y="3941927"/>
            <a:ext cx="4459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No</a:t>
            </a:r>
            <a:endParaRPr lang="en-US" sz="1600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680125" y="2229838"/>
            <a:ext cx="6088558" cy="0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1687048" y="3460189"/>
            <a:ext cx="6088558" cy="0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4572000" y="828400"/>
            <a:ext cx="0" cy="3899716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3783642" y="1535531"/>
            <a:ext cx="1475509" cy="0"/>
          </a:xfrm>
          <a:prstGeom prst="straightConnector1">
            <a:avLst/>
          </a:prstGeom>
          <a:ln w="57150">
            <a:solidFill>
              <a:srgbClr val="3399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3834245" y="2861296"/>
            <a:ext cx="1475509" cy="0"/>
          </a:xfrm>
          <a:prstGeom prst="straightConnector1">
            <a:avLst/>
          </a:prstGeom>
          <a:ln w="57150">
            <a:solidFill>
              <a:srgbClr val="3399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3834244" y="4133586"/>
            <a:ext cx="1475509" cy="0"/>
          </a:xfrm>
          <a:prstGeom prst="straightConnector1">
            <a:avLst/>
          </a:prstGeom>
          <a:ln w="57150">
            <a:solidFill>
              <a:srgbClr val="3399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32119" y="3657081"/>
            <a:ext cx="956972" cy="953009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6274686" y="1372138"/>
            <a:ext cx="10126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(63, 50)</a:t>
            </a:r>
            <a:endParaRPr lang="en-US" sz="1600" dirty="0"/>
          </a:p>
        </p:txBody>
      </p:sp>
      <p:sp>
        <p:nvSpPr>
          <p:cNvPr id="22" name="TextBox 21"/>
          <p:cNvSpPr txBox="1"/>
          <p:nvPr/>
        </p:nvSpPr>
        <p:spPr>
          <a:xfrm>
            <a:off x="6277708" y="2686111"/>
            <a:ext cx="10126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(50, 65)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657125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/>
          <p:nvPr/>
        </p:nvSpPr>
        <p:spPr>
          <a:xfrm>
            <a:off x="308267" y="293233"/>
            <a:ext cx="3061800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0" lvl="0" algn="l" rtl="0">
              <a:spcBef>
                <a:spcPts val="0"/>
              </a:spcBef>
              <a:spcAft>
                <a:spcPts val="0"/>
              </a:spcAft>
              <a:buSzPts val="1600"/>
            </a:pPr>
            <a:r>
              <a:rPr lang="en" sz="2800" b="1" dirty="0" smtClean="0">
                <a:latin typeface="Calibri"/>
                <a:ea typeface="Calibri"/>
                <a:cs typeface="Calibri"/>
                <a:sym typeface="Calibri"/>
              </a:rPr>
              <a:t>Contribution</a:t>
            </a:r>
            <a:r>
              <a:rPr lang="en" sz="1600" b="1" dirty="0" smtClean="0">
                <a:latin typeface="Calibri"/>
                <a:ea typeface="Calibri"/>
                <a:cs typeface="Calibri"/>
                <a:sym typeface="Calibri"/>
              </a:rPr>
              <a:t> </a:t>
            </a:r>
            <a:endParaRPr sz="16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1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2541507" y="637271"/>
            <a:ext cx="40609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The aim of research project </a:t>
            </a:r>
            <a:endParaRPr lang="en-US" sz="2400" dirty="0"/>
          </a:p>
        </p:txBody>
      </p:sp>
      <p:grpSp>
        <p:nvGrpSpPr>
          <p:cNvPr id="4" name="Group 3"/>
          <p:cNvGrpSpPr/>
          <p:nvPr/>
        </p:nvGrpSpPr>
        <p:grpSpPr>
          <a:xfrm>
            <a:off x="468652" y="1459429"/>
            <a:ext cx="3203816" cy="1611113"/>
            <a:chOff x="379443" y="2291814"/>
            <a:chExt cx="3203816" cy="1611113"/>
          </a:xfrm>
        </p:grpSpPr>
        <p:sp>
          <p:nvSpPr>
            <p:cNvPr id="8" name="Rectangle 7"/>
            <p:cNvSpPr/>
            <p:nvPr/>
          </p:nvSpPr>
          <p:spPr>
            <a:xfrm>
              <a:off x="431484" y="2291814"/>
              <a:ext cx="3151775" cy="1611113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rgbClr val="00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379443" y="2291814"/>
              <a:ext cx="3151775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T</a:t>
              </a:r>
              <a:r>
                <a:rPr lang="en-US" sz="1600" dirty="0" smtClean="0"/>
                <a:t>he </a:t>
              </a:r>
              <a:r>
                <a:rPr lang="en-US" sz="1600" dirty="0"/>
                <a:t>aim of this </a:t>
              </a:r>
              <a:r>
                <a:rPr lang="en-US" sz="1600" dirty="0" smtClean="0"/>
                <a:t>research project is </a:t>
              </a:r>
              <a:r>
                <a:rPr lang="en-US" sz="1600" dirty="0"/>
                <a:t>to develop methods </a:t>
              </a:r>
              <a:r>
                <a:rPr lang="en-US" sz="1600" dirty="0" smtClean="0"/>
                <a:t>can </a:t>
              </a:r>
              <a:r>
                <a:rPr lang="en-US" sz="1600" dirty="0">
                  <a:solidFill>
                    <a:schemeClr val="tx2">
                      <a:lumMod val="10000"/>
                    </a:schemeClr>
                  </a:solidFill>
                </a:rPr>
                <a:t>accurately </a:t>
              </a:r>
              <a:r>
                <a:rPr lang="en-US" sz="1600" dirty="0" smtClean="0">
                  <a:solidFill>
                    <a:schemeClr val="tx2">
                      <a:lumMod val="10000"/>
                    </a:schemeClr>
                  </a:solidFill>
                </a:rPr>
                <a:t>classify and </a:t>
              </a:r>
              <a:r>
                <a:rPr lang="en-US" sz="1600" dirty="0">
                  <a:solidFill>
                    <a:schemeClr val="tx2">
                      <a:lumMod val="10000"/>
                    </a:schemeClr>
                  </a:solidFill>
                </a:rPr>
                <a:t>provide evidence of the center of the </a:t>
              </a:r>
              <a:r>
                <a:rPr lang="en-US" sz="1600" dirty="0" smtClean="0">
                  <a:solidFill>
                    <a:schemeClr val="tx2">
                      <a:lumMod val="10000"/>
                    </a:schemeClr>
                  </a:solidFill>
                </a:rPr>
                <a:t>tumor</a:t>
              </a:r>
              <a:r>
                <a:rPr lang="en-US" sz="1600" dirty="0"/>
                <a:t> </a:t>
              </a:r>
              <a:r>
                <a:rPr lang="en-US" sz="1600" dirty="0" smtClean="0"/>
                <a:t>that dealing good with </a:t>
              </a:r>
              <a:r>
                <a:rPr lang="en-US" sz="1600" dirty="0">
                  <a:solidFill>
                    <a:srgbClr val="FF0000"/>
                  </a:solidFill>
                </a:rPr>
                <a:t>scarcity </a:t>
              </a:r>
              <a:r>
                <a:rPr lang="en-US" sz="1600" dirty="0" smtClean="0">
                  <a:solidFill>
                    <a:srgbClr val="FF0000"/>
                  </a:solidFill>
                </a:rPr>
                <a:t>of data</a:t>
              </a:r>
              <a:r>
                <a:rPr lang="en-US" sz="1600" dirty="0"/>
                <a:t>. 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4899103" y="1272760"/>
            <a:ext cx="3627863" cy="1984447"/>
            <a:chOff x="4192859" y="1606246"/>
            <a:chExt cx="3627863" cy="1984447"/>
          </a:xfrm>
        </p:grpSpPr>
        <p:sp>
          <p:nvSpPr>
            <p:cNvPr id="9" name="Rectangle 8"/>
            <p:cNvSpPr/>
            <p:nvPr/>
          </p:nvSpPr>
          <p:spPr>
            <a:xfrm>
              <a:off x="4192859" y="1606246"/>
              <a:ext cx="3486614" cy="1984447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rgbClr val="00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263652" y="1690528"/>
              <a:ext cx="3557070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/>
                <a:t>Besides</a:t>
              </a:r>
              <a:r>
                <a:rPr lang="en-US" sz="1600" dirty="0"/>
                <a:t>, we also perform a </a:t>
              </a:r>
              <a:r>
                <a:rPr lang="en-US" sz="1600" dirty="0">
                  <a:solidFill>
                    <a:srgbClr val="FF0000"/>
                  </a:solidFill>
                </a:rPr>
                <a:t>comprehensive</a:t>
              </a:r>
              <a:r>
                <a:rPr lang="en-US" sz="1600" dirty="0"/>
                <a:t> comparison of </a:t>
              </a:r>
              <a:r>
                <a:rPr lang="en-US" sz="1600" dirty="0">
                  <a:solidFill>
                    <a:srgbClr val="FF0000"/>
                  </a:solidFill>
                </a:rPr>
                <a:t>various strategies </a:t>
              </a:r>
              <a:r>
                <a:rPr lang="en-US" sz="1600" dirty="0" smtClean="0"/>
                <a:t>and </a:t>
              </a:r>
              <a:r>
                <a:rPr lang="en-US" sz="1600" dirty="0"/>
                <a:t>evaluate their effectiveness on shortage data </a:t>
              </a:r>
              <a:r>
                <a:rPr lang="en-US" sz="1600" dirty="0" smtClean="0"/>
                <a:t>benchmarks. Then, </a:t>
              </a:r>
              <a:r>
                <a:rPr lang="en-US" sz="1600" dirty="0"/>
                <a:t>we try to explain </a:t>
              </a:r>
              <a:r>
                <a:rPr lang="en-US" sz="1600" dirty="0" smtClean="0"/>
                <a:t>these </a:t>
              </a:r>
              <a:r>
                <a:rPr lang="en-US" sz="1600" dirty="0" smtClean="0"/>
                <a:t>results.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044540" y="3734233"/>
            <a:ext cx="4312777" cy="863825"/>
            <a:chOff x="2044540" y="3610722"/>
            <a:chExt cx="4312777" cy="863825"/>
          </a:xfrm>
        </p:grpSpPr>
        <p:sp>
          <p:nvSpPr>
            <p:cNvPr id="10" name="Rectangle 9"/>
            <p:cNvSpPr/>
            <p:nvPr/>
          </p:nvSpPr>
          <p:spPr>
            <a:xfrm>
              <a:off x="2044540" y="3610722"/>
              <a:ext cx="4312777" cy="863825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rgbClr val="00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234596" y="3754560"/>
              <a:ext cx="402765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/>
                <a:t>Finally</a:t>
              </a:r>
              <a:r>
                <a:rPr lang="en-US" sz="1600" dirty="0"/>
                <a:t>, we </a:t>
              </a:r>
              <a:r>
                <a:rPr lang="en-US" sz="1600" dirty="0" smtClean="0"/>
                <a:t>find out some </a:t>
              </a:r>
              <a:r>
                <a:rPr lang="en-US" sz="1600" dirty="0" smtClean="0">
                  <a:solidFill>
                    <a:srgbClr val="FF0000"/>
                  </a:solidFill>
                </a:rPr>
                <a:t>novel insights and directions</a:t>
              </a:r>
              <a:r>
                <a:rPr lang="en-US" sz="1600" dirty="0" smtClean="0"/>
                <a:t> in Reinforcement Learning.</a:t>
              </a:r>
              <a:endParaRPr lang="en-US" sz="1600" dirty="0"/>
            </a:p>
          </p:txBody>
        </p:sp>
      </p:grpSp>
      <p:sp>
        <p:nvSpPr>
          <p:cNvPr id="21" name="Right Arrow 20"/>
          <p:cNvSpPr/>
          <p:nvPr/>
        </p:nvSpPr>
        <p:spPr>
          <a:xfrm>
            <a:off x="3828585" y="2103863"/>
            <a:ext cx="988742" cy="394009"/>
          </a:xfrm>
          <a:prstGeom prst="rightArrow">
            <a:avLst/>
          </a:prstGeom>
          <a:solidFill>
            <a:srgbClr val="339966"/>
          </a:solidFill>
          <a:ln>
            <a:solidFill>
              <a:srgbClr val="3399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Bent Arrow 21"/>
          <p:cNvSpPr/>
          <p:nvPr/>
        </p:nvSpPr>
        <p:spPr>
          <a:xfrm rot="10800000">
            <a:off x="6602492" y="3341487"/>
            <a:ext cx="727575" cy="1121358"/>
          </a:xfrm>
          <a:prstGeom prst="bentArrow">
            <a:avLst/>
          </a:prstGeom>
          <a:solidFill>
            <a:srgbClr val="339966"/>
          </a:solidFill>
          <a:ln>
            <a:solidFill>
              <a:srgbClr val="3399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9700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499424" y="1312648"/>
            <a:ext cx="8103218" cy="2926138"/>
          </a:xfrm>
          <a:prstGeom prst="rect">
            <a:avLst/>
          </a:prstGeom>
          <a:solidFill>
            <a:schemeClr val="tx1"/>
          </a:solidFill>
          <a:ln w="28575">
            <a:solidFill>
              <a:srgbClr val="00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endParaRPr lang="en-US" sz="1600" dirty="0">
              <a:solidFill>
                <a:srgbClr val="000000"/>
              </a:solidFill>
              <a:cs typeface="Arial"/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 flipV="1">
            <a:off x="4561155" y="1847776"/>
            <a:ext cx="0" cy="2382405"/>
          </a:xfrm>
          <a:prstGeom prst="line">
            <a:avLst/>
          </a:prstGeom>
          <a:ln w="28575">
            <a:solidFill>
              <a:srgbClr val="0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Google Shape;134;p14"/>
          <p:cNvSpPr txBox="1"/>
          <p:nvPr/>
        </p:nvSpPr>
        <p:spPr>
          <a:xfrm>
            <a:off x="148691" y="202722"/>
            <a:ext cx="3061800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0" lvl="0" algn="l" rtl="0">
              <a:spcBef>
                <a:spcPts val="0"/>
              </a:spcBef>
              <a:spcAft>
                <a:spcPts val="0"/>
              </a:spcAft>
              <a:buSzPts val="1600"/>
            </a:pPr>
            <a:r>
              <a:rPr lang="en" sz="2800" b="1" dirty="0" smtClean="0">
                <a:latin typeface="Calibri"/>
                <a:ea typeface="Calibri"/>
                <a:cs typeface="Calibri"/>
                <a:sym typeface="Calibri"/>
              </a:rPr>
              <a:t>Methodology </a:t>
            </a:r>
            <a:endParaRPr sz="28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1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2712028" y="587413"/>
            <a:ext cx="3706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</a:rPr>
              <a:t>History of project 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16927" y="1376851"/>
            <a:ext cx="8096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/>
              <a:t>In all this project,  </a:t>
            </a:r>
            <a:endParaRPr lang="en-US" sz="1800" dirty="0"/>
          </a:p>
        </p:txBody>
      </p:sp>
      <p:sp>
        <p:nvSpPr>
          <p:cNvPr id="5" name="TextBox 4"/>
          <p:cNvSpPr txBox="1"/>
          <p:nvPr/>
        </p:nvSpPr>
        <p:spPr>
          <a:xfrm>
            <a:off x="685992" y="2148252"/>
            <a:ext cx="368859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We have </a:t>
            </a:r>
            <a:r>
              <a:rPr lang="en-US" sz="1600" dirty="0" smtClean="0"/>
              <a:t>come up with </a:t>
            </a:r>
            <a:r>
              <a:rPr lang="en-US" sz="1600" dirty="0"/>
              <a:t>and applied a variety of strategies and techniques, including Machine </a:t>
            </a:r>
            <a:r>
              <a:rPr lang="en-US" sz="1600" dirty="0" smtClean="0"/>
              <a:t>Learning</a:t>
            </a:r>
            <a:r>
              <a:rPr lang="en-US" sz="1600" dirty="0"/>
              <a:t>, Computer </a:t>
            </a:r>
            <a:r>
              <a:rPr lang="en-US" sz="1600" dirty="0" smtClean="0"/>
              <a:t>Vision, Reinforcement Learning, and combine them.</a:t>
            </a:r>
            <a:endParaRPr lang="en-US" sz="1600" dirty="0"/>
          </a:p>
        </p:txBody>
      </p:sp>
      <p:sp>
        <p:nvSpPr>
          <p:cNvPr id="11" name="TextBox 10"/>
          <p:cNvSpPr txBox="1"/>
          <p:nvPr/>
        </p:nvSpPr>
        <p:spPr>
          <a:xfrm>
            <a:off x="4681431" y="2148252"/>
            <a:ext cx="390717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However, within the limitation of time, we can only focus on </a:t>
            </a:r>
            <a:r>
              <a:rPr lang="en-US" sz="1600" dirty="0">
                <a:solidFill>
                  <a:srgbClr val="FF0000"/>
                </a:solidFill>
              </a:rPr>
              <a:t>breakthrough solutions</a:t>
            </a:r>
            <a:r>
              <a:rPr lang="en-US" sz="1600" dirty="0"/>
              <a:t> and present the </a:t>
            </a:r>
            <a:r>
              <a:rPr lang="en-US" sz="1600" dirty="0">
                <a:solidFill>
                  <a:srgbClr val="FF0000"/>
                </a:solidFill>
              </a:rPr>
              <a:t>highlights</a:t>
            </a:r>
            <a:r>
              <a:rPr lang="en-US" sz="1600" dirty="0"/>
              <a:t> of the project.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92311" y="1856381"/>
            <a:ext cx="8096291" cy="0"/>
          </a:xfrm>
          <a:prstGeom prst="line">
            <a:avLst/>
          </a:prstGeom>
          <a:ln w="28575">
            <a:solidFill>
              <a:srgbClr val="0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1249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/>
          <p:nvPr/>
        </p:nvSpPr>
        <p:spPr>
          <a:xfrm>
            <a:off x="138144" y="192900"/>
            <a:ext cx="3795901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0" lvl="0" algn="l" rtl="0">
              <a:spcBef>
                <a:spcPts val="0"/>
              </a:spcBef>
              <a:spcAft>
                <a:spcPts val="0"/>
              </a:spcAft>
              <a:buSzPts val="1600"/>
            </a:pPr>
            <a:r>
              <a:rPr lang="en" sz="2800" b="1" dirty="0" smtClean="0">
                <a:latin typeface="Calibri"/>
                <a:ea typeface="Calibri"/>
                <a:cs typeface="Calibri"/>
                <a:sym typeface="Calibri"/>
              </a:rPr>
              <a:t>The breakthrough</a:t>
            </a:r>
          </a:p>
        </p:txBody>
      </p:sp>
      <p:sp>
        <p:nvSpPr>
          <p:cNvPr id="136" name="Google Shape;136;p1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2718955" y="731494"/>
            <a:ext cx="3706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</a:rPr>
              <a:t>Reinforcement Learning 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74587" y="1193159"/>
            <a:ext cx="740356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Hypothesis</a:t>
            </a:r>
            <a:r>
              <a:rPr lang="en-US" sz="1600" dirty="0" smtClean="0"/>
              <a:t>: It </a:t>
            </a:r>
            <a:r>
              <a:rPr lang="en-US" sz="1600" dirty="0"/>
              <a:t>is our conviction that Reinforcement Learning (RL) will exhibit similarities to </a:t>
            </a:r>
            <a:r>
              <a:rPr lang="en-US" sz="1600" b="1" dirty="0"/>
              <a:t>human</a:t>
            </a:r>
            <a:r>
              <a:rPr lang="en-US" sz="1600" dirty="0"/>
              <a:t> learning by </a:t>
            </a:r>
            <a:r>
              <a:rPr lang="en-US" sz="1600" dirty="0">
                <a:solidFill>
                  <a:schemeClr val="tx2">
                    <a:lumMod val="10000"/>
                  </a:schemeClr>
                </a:solidFill>
              </a:rPr>
              <a:t>leveraging a</a:t>
            </a:r>
            <a:r>
              <a:rPr lang="en-US" sz="1600" dirty="0">
                <a:solidFill>
                  <a:srgbClr val="FF0000"/>
                </a:solidFill>
              </a:rPr>
              <a:t> minimal amount</a:t>
            </a:r>
            <a:r>
              <a:rPr lang="en-US" sz="1600" dirty="0"/>
              <a:t> of information to </a:t>
            </a:r>
            <a:r>
              <a:rPr lang="en-US" sz="1600" dirty="0">
                <a:solidFill>
                  <a:schemeClr val="tx2">
                    <a:lumMod val="10000"/>
                  </a:schemeClr>
                </a:solidFill>
              </a:rPr>
              <a:t>generalize </a:t>
            </a:r>
            <a:r>
              <a:rPr lang="en-US" sz="1600" dirty="0" smtClean="0">
                <a:solidFill>
                  <a:schemeClr val="tx2">
                    <a:lumMod val="10000"/>
                  </a:schemeClr>
                </a:solidFill>
              </a:rPr>
              <a:t>across</a:t>
            </a:r>
            <a:r>
              <a:rPr lang="en-US" sz="1600" dirty="0" smtClean="0">
                <a:solidFill>
                  <a:srgbClr val="FF0000"/>
                </a:solidFill>
              </a:rPr>
              <a:t> differences</a:t>
            </a:r>
            <a:r>
              <a:rPr lang="en-US" sz="1600" dirty="0" smtClean="0"/>
              <a:t>. </a:t>
            </a:r>
            <a:r>
              <a:rPr lang="en-US" sz="1600" dirty="0"/>
              <a:t>Through a process of </a:t>
            </a:r>
            <a:r>
              <a:rPr lang="en-US" sz="1600" dirty="0" smtClean="0">
                <a:solidFill>
                  <a:srgbClr val="FF0000"/>
                </a:solidFill>
              </a:rPr>
              <a:t>insight search</a:t>
            </a:r>
            <a:r>
              <a:rPr lang="en-US" sz="1600" dirty="0" smtClean="0"/>
              <a:t>, </a:t>
            </a:r>
            <a:r>
              <a:rPr lang="en-US" sz="1600" dirty="0" smtClean="0">
                <a:solidFill>
                  <a:srgbClr val="FF0000"/>
                </a:solidFill>
              </a:rPr>
              <a:t>exploration </a:t>
            </a:r>
            <a:r>
              <a:rPr lang="en-US" sz="1600" dirty="0">
                <a:solidFill>
                  <a:srgbClr val="FF0000"/>
                </a:solidFill>
              </a:rPr>
              <a:t>and exploitation</a:t>
            </a:r>
            <a:r>
              <a:rPr lang="en-US" sz="1600" dirty="0"/>
              <a:t> of the training dataset, RL can efficiently navigate limited data spaces.</a:t>
            </a:r>
            <a:endParaRPr lang="en-US" sz="1600" dirty="0" smtClean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3326" y="2357738"/>
            <a:ext cx="4726088" cy="2363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994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9494</TotalTime>
  <Words>1315</Words>
  <Application>Microsoft Office PowerPoint</Application>
  <PresentationFormat>On-screen Show (16:9)</PresentationFormat>
  <Paragraphs>363</Paragraphs>
  <Slides>51</Slides>
  <Notes>50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8" baseType="lpstr">
      <vt:lpstr>Bauhaus 93</vt:lpstr>
      <vt:lpstr>Nunito</vt:lpstr>
      <vt:lpstr>Calibri</vt:lpstr>
      <vt:lpstr>Wingdings</vt:lpstr>
      <vt:lpstr>Arial</vt:lpstr>
      <vt:lpstr>Cambria Math</vt:lpstr>
      <vt:lpstr>Shift</vt:lpstr>
      <vt:lpstr>Brain Tumor MRI Classification and Localization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Backpropagetion in CNNs</dc:title>
  <dc:creator>Admin</dc:creator>
  <cp:lastModifiedBy>Admin</cp:lastModifiedBy>
  <cp:revision>275</cp:revision>
  <dcterms:modified xsi:type="dcterms:W3CDTF">2024-06-06T04:52:33Z</dcterms:modified>
</cp:coreProperties>
</file>